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431" r:id="rId2"/>
    <p:sldId id="259" r:id="rId3"/>
    <p:sldId id="340" r:id="rId4"/>
    <p:sldId id="464" r:id="rId5"/>
    <p:sldId id="428" r:id="rId6"/>
    <p:sldId id="465" r:id="rId7"/>
    <p:sldId id="466" r:id="rId8"/>
    <p:sldId id="467" r:id="rId9"/>
    <p:sldId id="468" r:id="rId10"/>
    <p:sldId id="469" r:id="rId11"/>
    <p:sldId id="342" r:id="rId12"/>
    <p:sldId id="366" r:id="rId13"/>
    <p:sldId id="470" r:id="rId14"/>
    <p:sldId id="471" r:id="rId15"/>
    <p:sldId id="472" r:id="rId16"/>
    <p:sldId id="473" r:id="rId17"/>
    <p:sldId id="474" r:id="rId18"/>
    <p:sldId id="475" r:id="rId19"/>
    <p:sldId id="476" r:id="rId20"/>
    <p:sldId id="494" r:id="rId21"/>
    <p:sldId id="479" r:id="rId22"/>
    <p:sldId id="480" r:id="rId23"/>
    <p:sldId id="352" r:id="rId24"/>
    <p:sldId id="367" r:id="rId25"/>
    <p:sldId id="345" r:id="rId26"/>
    <p:sldId id="347" r:id="rId27"/>
    <p:sldId id="368" r:id="rId28"/>
    <p:sldId id="331" r:id="rId29"/>
    <p:sldId id="369" r:id="rId30"/>
    <p:sldId id="349" r:id="rId31"/>
    <p:sldId id="426" r:id="rId32"/>
    <p:sldId id="373" r:id="rId33"/>
    <p:sldId id="481" r:id="rId34"/>
    <p:sldId id="484" r:id="rId35"/>
    <p:sldId id="483" r:id="rId36"/>
    <p:sldId id="355" r:id="rId37"/>
    <p:sldId id="459" r:id="rId38"/>
    <p:sldId id="460" r:id="rId39"/>
    <p:sldId id="485" r:id="rId40"/>
    <p:sldId id="486" r:id="rId41"/>
    <p:sldId id="363" r:id="rId42"/>
    <p:sldId id="487" r:id="rId43"/>
    <p:sldId id="488" r:id="rId44"/>
    <p:sldId id="489" r:id="rId45"/>
    <p:sldId id="364" r:id="rId46"/>
    <p:sldId id="434" r:id="rId47"/>
    <p:sldId id="490" r:id="rId48"/>
    <p:sldId id="492" r:id="rId49"/>
    <p:sldId id="493" r:id="rId50"/>
    <p:sldId id="432" r:id="rId51"/>
    <p:sldId id="433" r:id="rId52"/>
    <p:sldId id="326" r:id="rId53"/>
    <p:sldId id="327" r:id="rId54"/>
  </p:sldIdLst>
  <p:sldSz cx="9144000" cy="6858000" type="screen4x3"/>
  <p:notesSz cx="6858000" cy="9144000"/>
  <p:custDataLst>
    <p:tags r:id="rId56"/>
  </p:custDataLst>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4"/>
  <p:showPr showNarration="1">
    <p:present/>
    <p:sldAll/>
    <p:penClr>
      <a:srgbClr val="FF0000"/>
    </p:penClr>
  </p:showPr>
  <p:clrMru>
    <a:srgbClr val="002A72"/>
    <a:srgbClr val="E17723"/>
    <a:srgbClr val="E31837"/>
    <a:srgbClr val="E4580A"/>
    <a:srgbClr val="FF8000"/>
    <a:srgbClr val="F3B764"/>
    <a:srgbClr val="004A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76238" autoAdjust="0"/>
  </p:normalViewPr>
  <p:slideViewPr>
    <p:cSldViewPr snapToObjects="1">
      <p:cViewPr>
        <p:scale>
          <a:sx n="60" d="100"/>
          <a:sy n="60" d="100"/>
        </p:scale>
        <p:origin x="-1404" y="30"/>
      </p:cViewPr>
      <p:guideLst>
        <p:guide orient="horz" pos="1280"/>
        <p:guide pos="34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0" d="100"/>
        <a:sy n="60" d="100"/>
      </p:scale>
      <p:origin x="0" y="1056"/>
    </p:cViewPr>
  </p:sorterViewPr>
  <p:notesViewPr>
    <p:cSldViewPr snapToObjects="1">
      <p:cViewPr>
        <p:scale>
          <a:sx n="90" d="100"/>
          <a:sy n="90" d="100"/>
        </p:scale>
        <p:origin x="-10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140200"/>
            <a:ext cx="5486400" cy="4545013"/>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7" name="6 Slayt Numarası Yer Tutucusu"/>
          <p:cNvSpPr>
            <a:spLocks noGrp="1"/>
          </p:cNvSpPr>
          <p:nvPr>
            <p:ph type="sldNum" sz="quarter" idx="5"/>
          </p:nvPr>
        </p:nvSpPr>
        <p:spPr>
          <a:xfrm>
            <a:off x="5300663" y="8820150"/>
            <a:ext cx="1555750" cy="32226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FE48A5-F46B-46B9-8C01-9FD4CD2B024C}"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1683"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15 sn.</a:t>
            </a:r>
          </a:p>
          <a:p>
            <a:pPr algn="just" eaLnBrk="1" hangingPunct="1">
              <a:spcBef>
                <a:spcPct val="0"/>
              </a:spcBef>
            </a:pPr>
            <a:endParaRPr lang="tr-TR" altLang="tr-TR" b="1" smtClean="0"/>
          </a:p>
          <a:p>
            <a:pPr algn="just" eaLnBrk="1" hangingPunct="1">
              <a:spcBef>
                <a:spcPct val="0"/>
              </a:spcBef>
            </a:pPr>
            <a:r>
              <a:rPr lang="tr-TR" altLang="tr-TR" smtClean="0"/>
              <a:t>Merhaba, Hoş geldiniz. Ben............................</a:t>
            </a:r>
          </a:p>
          <a:p>
            <a:pPr algn="just" eaLnBrk="1" hangingPunct="1">
              <a:spcBef>
                <a:spcPct val="0"/>
              </a:spcBef>
            </a:pPr>
            <a:r>
              <a:rPr lang="tr-TR" altLang="tr-TR" smtClean="0"/>
              <a:t> </a:t>
            </a:r>
          </a:p>
          <a:p>
            <a:pPr algn="just" eaLnBrk="1" hangingPunct="1">
              <a:spcBef>
                <a:spcPct val="0"/>
              </a:spcBef>
            </a:pPr>
            <a:r>
              <a:rPr lang="tr-TR" altLang="tr-TR" smtClean="0"/>
              <a:t>T.C. Başbakanlık Afet ve Acil Durum Yönetimi Başkanlığı AFAD’ı ve  İl Afet ve Acil Durum Müdürlüğü’nü temsilen buradayım.</a:t>
            </a:r>
          </a:p>
          <a:p>
            <a:pPr algn="just" eaLnBrk="1" hangingPunct="1">
              <a:spcBef>
                <a:spcPct val="0"/>
              </a:spcBef>
            </a:pPr>
            <a:r>
              <a:rPr lang="tr-TR" altLang="tr-TR" smtClean="0"/>
              <a:t> </a:t>
            </a:r>
          </a:p>
          <a:p>
            <a:pPr algn="just" eaLnBrk="1" hangingPunct="1">
              <a:spcBef>
                <a:spcPct val="0"/>
              </a:spcBef>
            </a:pPr>
            <a:r>
              <a:rPr lang="tr-TR" altLang="tr-TR" smtClean="0"/>
              <a:t>……Valiliği İl AFAD’ın düzenlemiş olduğu Afete Hazır Okul eğitimine hoş geldiniz.</a:t>
            </a:r>
          </a:p>
          <a:p>
            <a:pPr eaLnBrk="1" hangingPunct="1">
              <a:spcBef>
                <a:spcPct val="0"/>
              </a:spcBef>
            </a:pPr>
            <a:endParaRPr lang="tr-TR" altLang="tr-TR" smtClean="0"/>
          </a:p>
        </p:txBody>
      </p:sp>
      <p:sp>
        <p:nvSpPr>
          <p:cNvPr id="7066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9480749-3D61-4069-8DA7-6CDF2D56D07F}" type="slidenum">
              <a:rPr lang="tr-TR" altLang="tr-TR" smtClean="0"/>
              <a:pPr fontAlgn="base">
                <a:spcBef>
                  <a:spcPct val="0"/>
                </a:spcBef>
                <a:spcAft>
                  <a:spcPct val="0"/>
                </a:spcAft>
                <a:defRPr/>
              </a:pPr>
              <a:t>1</a:t>
            </a:fld>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0899"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a:t>
            </a:r>
          </a:p>
          <a:p>
            <a:pPr algn="just" eaLnBrk="1" hangingPunct="1">
              <a:spcBef>
                <a:spcPct val="0"/>
              </a:spcBef>
            </a:pPr>
            <a:endParaRPr lang="tr-TR" altLang="tr-TR" smtClean="0"/>
          </a:p>
          <a:p>
            <a:pPr algn="just" eaLnBrk="1" hangingPunct="1">
              <a:spcBef>
                <a:spcPct val="0"/>
              </a:spcBef>
            </a:pPr>
            <a:r>
              <a:rPr lang="tr-TR" altLang="tr-TR" b="1" smtClean="0"/>
              <a:t>NOT:</a:t>
            </a:r>
            <a:r>
              <a:rPr lang="tr-TR" altLang="tr-TR" smtClean="0"/>
              <a:t>  Eğitmen sunudaki bilgileri okur.</a:t>
            </a:r>
          </a:p>
          <a:p>
            <a:pPr algn="just" eaLnBrk="1" hangingPunct="1">
              <a:spcBef>
                <a:spcPct val="0"/>
              </a:spcBef>
            </a:pPr>
            <a:endParaRPr lang="tr-TR" altLang="tr-TR" smtClean="0"/>
          </a:p>
          <a:p>
            <a:pPr algn="just" eaLnBrk="1" hangingPunct="1">
              <a:spcBef>
                <a:spcPct val="0"/>
              </a:spcBef>
            </a:pPr>
            <a:r>
              <a:rPr lang="tr-TR" altLang="tr-TR" smtClean="0"/>
              <a:t> </a:t>
            </a:r>
          </a:p>
          <a:p>
            <a:pPr eaLnBrk="1" hangingPunct="1">
              <a:spcBef>
                <a:spcPct val="0"/>
              </a:spcBef>
            </a:pPr>
            <a:endParaRPr lang="tr-TR" altLang="tr-TR" smtClean="0"/>
          </a:p>
        </p:txBody>
      </p:sp>
      <p:sp>
        <p:nvSpPr>
          <p:cNvPr id="7987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992C54D-F23E-499C-B935-4DCF22D78D71}" type="slidenum">
              <a:rPr lang="tr-TR" altLang="tr-TR" smtClean="0"/>
              <a:pPr fontAlgn="base">
                <a:spcBef>
                  <a:spcPct val="0"/>
                </a:spcBef>
                <a:spcAft>
                  <a:spcPct val="0"/>
                </a:spcAft>
                <a:defRPr/>
              </a:pPr>
              <a:t>10</a:t>
            </a:fld>
            <a:endParaRPr lang="tr-TR"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1923" name="2 Not Yer Tutucusu"/>
          <p:cNvSpPr>
            <a:spLocks noGrp="1"/>
          </p:cNvSpPr>
          <p:nvPr>
            <p:ph type="body" idx="1"/>
          </p:nvPr>
        </p:nvSpPr>
        <p:spPr bwMode="auto">
          <a:xfrm>
            <a:off x="685800" y="4203700"/>
            <a:ext cx="5486400" cy="4545013"/>
          </a:xfrm>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45 sn.</a:t>
            </a:r>
          </a:p>
          <a:p>
            <a:pPr algn="just" eaLnBrk="1" hangingPunct="1">
              <a:spcBef>
                <a:spcPct val="0"/>
              </a:spcBef>
            </a:pPr>
            <a:endParaRPr lang="tr-TR" altLang="tr-TR" smtClean="0"/>
          </a:p>
          <a:p>
            <a:pPr algn="just" eaLnBrk="1" hangingPunct="1">
              <a:spcBef>
                <a:spcPct val="0"/>
              </a:spcBef>
            </a:pPr>
            <a:r>
              <a:rPr lang="tr-TR" altLang="tr-TR" smtClean="0"/>
              <a:t>Bir başka deyişle olay öncesi, sırası ve sonrası olmak üzere; </a:t>
            </a:r>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 Eğitmen sunudaki bilgileri okur.</a:t>
            </a:r>
          </a:p>
          <a:p>
            <a:pPr algn="just" eaLnBrk="1" hangingPunct="1">
              <a:spcBef>
                <a:spcPct val="0"/>
              </a:spcBef>
            </a:pPr>
            <a:endParaRPr lang="tr-TR" altLang="tr-TR" smtClean="0"/>
          </a:p>
          <a:p>
            <a:pPr algn="just" eaLnBrk="1" hangingPunct="1">
              <a:spcBef>
                <a:spcPct val="0"/>
              </a:spcBef>
            </a:pPr>
            <a:r>
              <a:rPr lang="tr-TR" altLang="tr-TR" smtClean="0"/>
              <a:t>çalışmalarının sağlıklı bir şekilde yürütülmesinin sağlanmasıdır. </a:t>
            </a:r>
          </a:p>
        </p:txBody>
      </p:sp>
      <p:sp>
        <p:nvSpPr>
          <p:cNvPr id="80900"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7D10EA-D305-41DF-81EE-1FBB4C49053B}" type="slidenum">
              <a:rPr lang="tr-TR" altLang="tr-TR" smtClean="0"/>
              <a:pPr fontAlgn="base">
                <a:spcBef>
                  <a:spcPct val="0"/>
                </a:spcBef>
                <a:spcAft>
                  <a:spcPct val="0"/>
                </a:spcAft>
                <a:defRPr/>
              </a:pPr>
              <a:t>11</a:t>
            </a:fld>
            <a:endParaRPr lang="tr-TR"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43000" y="428625"/>
            <a:ext cx="4572000" cy="3429000"/>
          </a:xfrm>
          <a:noFill/>
          <a:ln>
            <a:solidFill>
              <a:srgbClr val="000000"/>
            </a:solidFill>
            <a:miter lim="800000"/>
            <a:headEnd/>
            <a:tailEnd/>
          </a:ln>
        </p:spPr>
      </p:sp>
      <p:sp>
        <p:nvSpPr>
          <p:cNvPr id="138243" name="Notes Placeholder 2"/>
          <p:cNvSpPr>
            <a:spLocks noGrp="1"/>
          </p:cNvSpPr>
          <p:nvPr>
            <p:ph type="body" idx="1"/>
          </p:nvPr>
        </p:nvSpPr>
        <p:spPr bwMode="auto">
          <a:xfrm>
            <a:off x="685800" y="3924300"/>
            <a:ext cx="5486400" cy="4545013"/>
          </a:xfrm>
        </p:spPr>
        <p:txBody>
          <a:bodyPr wrap="square" numCol="1" anchor="t" anchorCtr="0" compatLnSpc="1">
            <a:prstTxWarp prst="textNoShape">
              <a:avLst/>
            </a:prstTxWarp>
            <a:normAutofit fontScale="92500" lnSpcReduction="20000"/>
          </a:bodyPr>
          <a:lstStyle/>
          <a:p>
            <a:pPr algn="just" eaLnBrk="1" fontAlgn="auto" hangingPunct="1">
              <a:spcBef>
                <a:spcPct val="0"/>
              </a:spcBef>
              <a:spcAft>
                <a:spcPts val="0"/>
              </a:spcAft>
              <a:defRPr/>
            </a:pPr>
            <a:r>
              <a:rPr lang="tr-TR" b="1" dirty="0" smtClean="0"/>
              <a:t>Önerilen Süre: 2 dk. </a:t>
            </a:r>
          </a:p>
          <a:p>
            <a:pPr algn="just" eaLnBrk="1" fontAlgn="auto" hangingPunct="1">
              <a:spcBef>
                <a:spcPct val="0"/>
              </a:spcBef>
              <a:spcAft>
                <a:spcPts val="0"/>
              </a:spcAft>
              <a:defRPr/>
            </a:pPr>
            <a:endParaRPr lang="tr-TR" dirty="0" smtClean="0"/>
          </a:p>
          <a:p>
            <a:pPr algn="just" eaLnBrk="1" fontAlgn="auto" hangingPunct="1">
              <a:spcBef>
                <a:spcPct val="0"/>
              </a:spcBef>
              <a:spcAft>
                <a:spcPts val="0"/>
              </a:spcAft>
              <a:defRPr/>
            </a:pPr>
            <a:r>
              <a:rPr lang="tr-TR" dirty="0" smtClean="0"/>
              <a:t>Afet ve acil durumlara yönelik faaliyetler ekip çalışması gerektirir. Bu nedenle tüm personel planlamanın aşamalarını benimsemeli ve plana hakim olmalıdır. Planlamanın ikinci ve önemli bir adımı da planlama çalışmalarında ve müdahale organizasyonunda çalışacak afet ve acil durum yönetimi kurulunun ve alt çalışma gruplarının belirlenmesidir. Unutulmamalıdır ki planlar sade, anlaşılır ve sürdürülebilir olmalıdır. Bu nedenle planlar hazırlanırken bireysel yaklaşımlardan kaçınılmalı, ekip çalışması anlayışı ile “Okul Afet ve Acil Durum Yönetimi Kurulu” oluşturulmalıdır. Bu kurul, afet öncesi, esnası ve sonrasında yürütülecek faaliyetlerden ve afet ile ilgili mevzuata bağlı olarak planların hazırlanmasından sorumludur. </a:t>
            </a:r>
          </a:p>
          <a:p>
            <a:pPr algn="just" eaLnBrk="1" fontAlgn="auto" hangingPunct="1">
              <a:spcBef>
                <a:spcPct val="0"/>
              </a:spcBef>
              <a:spcAft>
                <a:spcPts val="0"/>
              </a:spcAft>
              <a:defRPr/>
            </a:pPr>
            <a:endParaRPr lang="tr-TR" dirty="0" smtClean="0"/>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Okul afet ve acil durum yönetiminin kurumsal yapıları ve örgütlenme modelleri, karşı karşıya bulundukları tehlike ve risklerinin çeşidi, büyüklükleri, sıklıkları, yol açabilecekleri zincirleme etkiler ve okulun büyüklüğü ile insan yoğunluğu gibi değişkenler dikkate alınarak belirlenmelidir. Bu yapılanmada önceden belirlenmiş katı ve değişmez şablonlar yerine esnek ve ihtiyaca göre değişebilen yapılarda çalışma gruplarının oluşturulması önerilir. </a:t>
            </a:r>
          </a:p>
          <a:p>
            <a:pPr algn="just" eaLnBrk="1" fontAlgn="auto" hangingPunct="1">
              <a:spcBef>
                <a:spcPts val="0"/>
              </a:spcBef>
              <a:spcAft>
                <a:spcPts val="0"/>
              </a:spcAft>
              <a:defRPr/>
            </a:pPr>
            <a:r>
              <a:rPr lang="tr-TR" dirty="0" smtClean="0"/>
              <a:t>Okul afet ve acil durum yönetimi kurulu aşağıdaki kişilerden oluşturulabilir.</a:t>
            </a:r>
          </a:p>
          <a:p>
            <a:pPr algn="just" eaLnBrk="1" fontAlgn="auto" hangingPunct="1">
              <a:spcBef>
                <a:spcPts val="0"/>
              </a:spcBef>
              <a:spcAft>
                <a:spcPts val="0"/>
              </a:spcAft>
              <a:defRPr/>
            </a:pPr>
            <a:r>
              <a:rPr lang="tr-TR" dirty="0" smtClean="0"/>
              <a:t> </a:t>
            </a:r>
          </a:p>
          <a:p>
            <a:pPr algn="just" eaLnBrk="1" fontAlgn="auto" hangingPunct="1">
              <a:spcBef>
                <a:spcPts val="0"/>
              </a:spcBef>
              <a:spcAft>
                <a:spcPts val="0"/>
              </a:spcAft>
              <a:defRPr/>
            </a:pPr>
            <a:r>
              <a:rPr lang="tr-TR" dirty="0" smtClean="0"/>
              <a:t>Başkan:  Okul Müdürü,</a:t>
            </a:r>
          </a:p>
          <a:p>
            <a:pPr algn="just" eaLnBrk="1" fontAlgn="auto" hangingPunct="1">
              <a:spcBef>
                <a:spcPts val="0"/>
              </a:spcBef>
              <a:spcAft>
                <a:spcPts val="0"/>
              </a:spcAft>
              <a:defRPr/>
            </a:pPr>
            <a:r>
              <a:rPr lang="tr-TR" dirty="0" smtClean="0"/>
              <a:t>Başkan </a:t>
            </a:r>
            <a:r>
              <a:rPr lang="tr-TR" dirty="0" err="1" smtClean="0"/>
              <a:t>Yrd</a:t>
            </a:r>
            <a:r>
              <a:rPr lang="tr-TR" dirty="0" smtClean="0"/>
              <a:t>: İlgili Müdür Yrd.</a:t>
            </a:r>
          </a:p>
          <a:p>
            <a:pPr algn="just" eaLnBrk="1" fontAlgn="auto" hangingPunct="1">
              <a:spcBef>
                <a:spcPts val="0"/>
              </a:spcBef>
              <a:spcAft>
                <a:spcPts val="0"/>
              </a:spcAft>
              <a:defRPr/>
            </a:pPr>
            <a:r>
              <a:rPr lang="tr-TR" dirty="0" smtClean="0"/>
              <a:t>Üyeler:   Öğretmenler arasından seçilen en az 3 kişi,</a:t>
            </a:r>
          </a:p>
          <a:p>
            <a:pPr algn="just" eaLnBrk="1" fontAlgn="auto" hangingPunct="1">
              <a:spcBef>
                <a:spcPts val="0"/>
              </a:spcBef>
              <a:spcAft>
                <a:spcPts val="0"/>
              </a:spcAft>
              <a:defRPr/>
            </a:pPr>
            <a:r>
              <a:rPr lang="tr-TR" dirty="0" smtClean="0"/>
              <a:t>              Okul Aile Birliği ve Okul Koruma Dernekleri başkanları veya görevlendirecekleri 2 kişi,</a:t>
            </a:r>
          </a:p>
          <a:p>
            <a:pPr algn="just" eaLnBrk="1" fontAlgn="auto" hangingPunct="1">
              <a:spcBef>
                <a:spcPts val="0"/>
              </a:spcBef>
              <a:spcAft>
                <a:spcPts val="0"/>
              </a:spcAft>
              <a:defRPr/>
            </a:pPr>
            <a:r>
              <a:rPr lang="tr-TR" dirty="0" smtClean="0"/>
              <a:t>              Sivil savunma kolu veya izcilik kolu yetkilisi,</a:t>
            </a:r>
          </a:p>
          <a:p>
            <a:pPr algn="just" eaLnBrk="1" fontAlgn="auto" hangingPunct="1">
              <a:spcBef>
                <a:spcPts val="0"/>
              </a:spcBef>
              <a:spcAft>
                <a:spcPts val="0"/>
              </a:spcAft>
              <a:defRPr/>
            </a:pPr>
            <a:r>
              <a:rPr lang="tr-TR" dirty="0" smtClean="0"/>
              <a:t>              Okul idari görevlisi,</a:t>
            </a:r>
          </a:p>
          <a:p>
            <a:pPr algn="just" eaLnBrk="1" fontAlgn="auto" hangingPunct="1">
              <a:spcBef>
                <a:spcPts val="0"/>
              </a:spcBef>
              <a:spcAft>
                <a:spcPts val="0"/>
              </a:spcAft>
              <a:defRPr/>
            </a:pPr>
            <a:r>
              <a:rPr lang="tr-TR" dirty="0" smtClean="0"/>
              <a:t>varsa öğrenci temsilcileri.</a:t>
            </a:r>
          </a:p>
          <a:p>
            <a:pPr algn="just" eaLnBrk="1" fontAlgn="auto" hangingPunct="1">
              <a:spcBef>
                <a:spcPts val="0"/>
              </a:spcBef>
              <a:spcAft>
                <a:spcPts val="0"/>
              </a:spcAft>
              <a:defRPr/>
            </a:pPr>
            <a:r>
              <a:rPr lang="tr-TR" dirty="0" smtClean="0"/>
              <a:t> </a:t>
            </a:r>
          </a:p>
          <a:p>
            <a:pPr algn="just" eaLnBrk="1" fontAlgn="auto" hangingPunct="1">
              <a:spcBef>
                <a:spcPts val="0"/>
              </a:spcBef>
              <a:spcAft>
                <a:spcPts val="0"/>
              </a:spcAft>
              <a:defRPr/>
            </a:pPr>
            <a:r>
              <a:rPr lang="tr-TR" dirty="0" smtClean="0"/>
              <a:t>Bu kurulda okul müdürünün bizzat bulunması afet ve acil durum planlaması ve afete etkili müdahale çalışmalarının başarılı olması için gerekli görülmektedir.</a:t>
            </a:r>
          </a:p>
          <a:p>
            <a:pPr algn="just" eaLnBrk="1" fontAlgn="auto" hangingPunct="1">
              <a:spcBef>
                <a:spcPts val="0"/>
              </a:spcBef>
              <a:spcAft>
                <a:spcPts val="0"/>
              </a:spcAft>
              <a:defRPr/>
            </a:pPr>
            <a:endParaRPr lang="tr-TR" dirty="0" smtClean="0"/>
          </a:p>
        </p:txBody>
      </p:sp>
      <p:sp>
        <p:nvSpPr>
          <p:cNvPr id="8192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8E8F44-6788-434B-8297-1F15872F634D}" type="slidenum">
              <a:rPr lang="tr-TR" altLang="tr-TR" smtClean="0"/>
              <a:pPr fontAlgn="base">
                <a:spcBef>
                  <a:spcPct val="0"/>
                </a:spcBef>
                <a:spcAft>
                  <a:spcPct val="0"/>
                </a:spcAft>
                <a:defRPr/>
              </a:pPr>
              <a:t>12</a:t>
            </a:fld>
            <a:endParaRPr lang="tr-T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3971"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45 sn. </a:t>
            </a:r>
          </a:p>
          <a:p>
            <a:pPr algn="just" eaLnBrk="1" hangingPunct="1">
              <a:spcBef>
                <a:spcPct val="0"/>
              </a:spcBef>
            </a:pPr>
            <a:endParaRPr lang="tr-TR" altLang="tr-TR" smtClean="0"/>
          </a:p>
          <a:p>
            <a:pPr algn="just" eaLnBrk="1" hangingPunct="1">
              <a:spcBef>
                <a:spcPct val="0"/>
              </a:spcBef>
            </a:pPr>
            <a:r>
              <a:rPr lang="tr-TR" altLang="tr-TR" smtClean="0"/>
              <a:t>Afet ve acil durum planlarının ait faaliyetleri yürütmek üzere oluşturulan okul afet ve acil durum yönetimi kurulu;</a:t>
            </a:r>
          </a:p>
          <a:p>
            <a:pPr algn="just" eaLnBrk="1" hangingPunct="1">
              <a:spcBef>
                <a:spcPct val="0"/>
              </a:spcBef>
            </a:pPr>
            <a:endParaRPr lang="tr-TR" altLang="tr-TR" b="1" smtClean="0"/>
          </a:p>
          <a:p>
            <a:pPr algn="just" eaLnBrk="1" hangingPunct="1">
              <a:spcBef>
                <a:spcPct val="0"/>
              </a:spcBef>
            </a:pPr>
            <a:r>
              <a:rPr lang="tr-TR" altLang="tr-TR" b="1" smtClean="0"/>
              <a:t>NOT: </a:t>
            </a:r>
            <a:r>
              <a:rPr lang="tr-TR" altLang="tr-TR" smtClean="0"/>
              <a:t>Eğitmen sunudaki bilgileri okur ve devamını okumak için bir sonraki sunuya geçer.</a:t>
            </a:r>
          </a:p>
        </p:txBody>
      </p:sp>
      <p:sp>
        <p:nvSpPr>
          <p:cNvPr id="82948"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89FE1D-126F-4CF5-AE69-DE6725B46A0E}" type="slidenum">
              <a:rPr lang="tr-TR" altLang="tr-TR" smtClean="0"/>
              <a:pPr fontAlgn="base">
                <a:spcBef>
                  <a:spcPct val="0"/>
                </a:spcBef>
                <a:spcAft>
                  <a:spcPct val="0"/>
                </a:spcAft>
                <a:defRPr/>
              </a:pPr>
              <a:t>13</a:t>
            </a:fld>
            <a:endParaRPr lang="tr-T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4995"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45 sn. </a:t>
            </a:r>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sunudaki bilgileri okur ve devamını okumak için bir sonraki sunuya geçer.</a:t>
            </a:r>
          </a:p>
          <a:p>
            <a:pPr eaLnBrk="1" hangingPunct="1">
              <a:spcBef>
                <a:spcPct val="0"/>
              </a:spcBef>
            </a:pPr>
            <a:endParaRPr lang="tr-TR" altLang="tr-TR" smtClean="0"/>
          </a:p>
        </p:txBody>
      </p:sp>
      <p:sp>
        <p:nvSpPr>
          <p:cNvPr id="8397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21C1F1-F471-424D-A492-BCA1F43D3B1E}" type="slidenum">
              <a:rPr lang="tr-TR" altLang="tr-TR" smtClean="0"/>
              <a:pPr fontAlgn="base">
                <a:spcBef>
                  <a:spcPct val="0"/>
                </a:spcBef>
                <a:spcAft>
                  <a:spcPct val="0"/>
                </a:spcAft>
                <a:defRPr/>
              </a:pPr>
              <a:t>14</a:t>
            </a:fld>
            <a:endParaRPr lang="tr-T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45 sn. </a:t>
            </a:r>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sunudaki bilgileri okur ve devamını okumak için bir sonraki sunuya geçer.</a:t>
            </a:r>
          </a:p>
          <a:p>
            <a:pPr eaLnBrk="1" hangingPunct="1">
              <a:spcBef>
                <a:spcPct val="0"/>
              </a:spcBef>
            </a:pPr>
            <a:endParaRPr lang="tr-TR" altLang="tr-TR" smtClean="0"/>
          </a:p>
        </p:txBody>
      </p:sp>
      <p:sp>
        <p:nvSpPr>
          <p:cNvPr id="8499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7215FF8-DCE3-4C6D-8816-2494DE652D94}" type="slidenum">
              <a:rPr lang="tr-TR" altLang="tr-TR" smtClean="0"/>
              <a:pPr fontAlgn="base">
                <a:spcBef>
                  <a:spcPct val="0"/>
                </a:spcBef>
                <a:spcAft>
                  <a:spcPct val="0"/>
                </a:spcAft>
                <a:defRPr/>
              </a:pPr>
              <a:t>15</a:t>
            </a:fld>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7043"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45 sn. </a:t>
            </a:r>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sunudaki bilgileri okur ve devamını okumak için bir sonraki sunuya geçer.</a:t>
            </a:r>
          </a:p>
          <a:p>
            <a:pPr eaLnBrk="1" hangingPunct="1">
              <a:spcBef>
                <a:spcPct val="0"/>
              </a:spcBef>
            </a:pPr>
            <a:endParaRPr lang="tr-TR" altLang="tr-TR" smtClean="0"/>
          </a:p>
        </p:txBody>
      </p:sp>
      <p:sp>
        <p:nvSpPr>
          <p:cNvPr id="8602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FECB34C-7526-4F25-ABEB-F559F75BA816}" type="slidenum">
              <a:rPr lang="tr-TR" altLang="tr-TR" smtClean="0"/>
              <a:pPr fontAlgn="base">
                <a:spcBef>
                  <a:spcPct val="0"/>
                </a:spcBef>
                <a:spcAft>
                  <a:spcPct val="0"/>
                </a:spcAft>
                <a:defRPr/>
              </a:pPr>
              <a:t>16</a:t>
            </a:fld>
            <a:endParaRPr lang="tr-T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8067"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45 sn. </a:t>
            </a:r>
          </a:p>
          <a:p>
            <a:pPr algn="just" eaLnBrk="1" hangingPunct="1">
              <a:spcBef>
                <a:spcPct val="0"/>
              </a:spcBef>
            </a:pPr>
            <a:endParaRPr lang="tr-TR" altLang="tr-TR" b="1" smtClean="0"/>
          </a:p>
          <a:p>
            <a:pPr algn="just" eaLnBrk="1" hangingPunct="1">
              <a:spcBef>
                <a:spcPct val="0"/>
              </a:spcBef>
            </a:pPr>
            <a:r>
              <a:rPr lang="tr-TR" altLang="tr-TR" b="1" smtClean="0"/>
              <a:t>NOT: </a:t>
            </a:r>
            <a:r>
              <a:rPr lang="tr-TR" altLang="tr-TR" smtClean="0"/>
              <a:t>Eğitmen sunudaki bilgileri okur</a:t>
            </a:r>
          </a:p>
          <a:p>
            <a:pPr algn="just" eaLnBrk="1" hangingPunct="1">
              <a:spcBef>
                <a:spcPct val="0"/>
              </a:spcBef>
            </a:pPr>
            <a:endParaRPr lang="tr-TR" altLang="tr-TR" b="1" smtClean="0"/>
          </a:p>
          <a:p>
            <a:pPr algn="just" eaLnBrk="1" hangingPunct="1">
              <a:spcBef>
                <a:spcPct val="0"/>
              </a:spcBef>
            </a:pPr>
            <a:r>
              <a:rPr lang="tr-TR" altLang="tr-TR" smtClean="0"/>
              <a:t>gibi belli başlı görev ve sorumlulukları vardır.</a:t>
            </a:r>
          </a:p>
          <a:p>
            <a:pPr eaLnBrk="1" hangingPunct="1">
              <a:spcBef>
                <a:spcPct val="0"/>
              </a:spcBef>
            </a:pPr>
            <a:endParaRPr lang="tr-TR" altLang="tr-TR" smtClean="0"/>
          </a:p>
        </p:txBody>
      </p:sp>
      <p:sp>
        <p:nvSpPr>
          <p:cNvPr id="8704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12C1388-3A93-48DD-84C6-2C0618F6DE95}" type="slidenum">
              <a:rPr lang="tr-TR" altLang="tr-TR" smtClean="0"/>
              <a:pPr fontAlgn="base">
                <a:spcBef>
                  <a:spcPct val="0"/>
                </a:spcBef>
                <a:spcAft>
                  <a:spcPct val="0"/>
                </a:spcAft>
                <a:defRPr/>
              </a:pPr>
              <a:t>17</a:t>
            </a:fld>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9091"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45 sn. </a:t>
            </a:r>
          </a:p>
          <a:p>
            <a:pPr algn="just" eaLnBrk="1" hangingPunct="1">
              <a:spcBef>
                <a:spcPct val="0"/>
              </a:spcBef>
            </a:pPr>
            <a:endParaRPr lang="tr-TR" altLang="tr-TR" b="1" smtClean="0"/>
          </a:p>
          <a:p>
            <a:pPr eaLnBrk="1" hangingPunct="1">
              <a:spcBef>
                <a:spcPct val="0"/>
              </a:spcBef>
            </a:pPr>
            <a:r>
              <a:rPr lang="tr-TR" altLang="tr-TR" smtClean="0"/>
              <a:t>Okul Müdürünün Afet planlaması konusundaki sorumlulukları ise;</a:t>
            </a:r>
          </a:p>
          <a:p>
            <a:pPr eaLnBrk="1" hangingPunct="1">
              <a:spcBef>
                <a:spcPct val="0"/>
              </a:spcBef>
            </a:pPr>
            <a:endParaRPr lang="tr-TR" altLang="tr-TR" smtClean="0"/>
          </a:p>
          <a:p>
            <a:pPr eaLnBrk="1" hangingPunct="1">
              <a:spcBef>
                <a:spcPct val="0"/>
              </a:spcBef>
            </a:pPr>
            <a:r>
              <a:rPr lang="tr-TR" altLang="tr-TR" b="1" smtClean="0"/>
              <a:t>NOT: </a:t>
            </a:r>
            <a:r>
              <a:rPr lang="tr-TR" altLang="tr-TR" smtClean="0"/>
              <a:t>Eğitmen sunudaki bilgileri okur</a:t>
            </a:r>
          </a:p>
          <a:p>
            <a:pPr eaLnBrk="1" hangingPunct="1">
              <a:spcBef>
                <a:spcPct val="0"/>
              </a:spcBef>
            </a:pPr>
            <a:endParaRPr lang="tr-TR" altLang="tr-TR" smtClean="0"/>
          </a:p>
          <a:p>
            <a:pPr eaLnBrk="1" hangingPunct="1">
              <a:spcBef>
                <a:spcPct val="0"/>
              </a:spcBef>
            </a:pPr>
            <a:r>
              <a:rPr lang="tr-TR" altLang="tr-TR" smtClean="0"/>
              <a:t>dır.</a:t>
            </a:r>
            <a:endParaRPr lang="tr-TR" altLang="tr-TR" b="1" smtClean="0"/>
          </a:p>
        </p:txBody>
      </p:sp>
      <p:sp>
        <p:nvSpPr>
          <p:cNvPr id="88068"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4FDBFEB-34E5-4DDA-B457-3B7D4DD7BE75}" type="slidenum">
              <a:rPr lang="tr-TR" altLang="tr-TR" smtClean="0"/>
              <a:pPr fontAlgn="base">
                <a:spcBef>
                  <a:spcPct val="0"/>
                </a:spcBef>
                <a:spcAft>
                  <a:spcPct val="0"/>
                </a:spcAft>
                <a:defRPr/>
              </a:pPr>
              <a:t>18</a:t>
            </a:fld>
            <a:endParaRPr lang="tr-TR"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 </a:t>
            </a:r>
          </a:p>
          <a:p>
            <a:pPr algn="just" eaLnBrk="1" hangingPunct="1">
              <a:spcBef>
                <a:spcPct val="0"/>
              </a:spcBef>
            </a:pPr>
            <a:endParaRPr lang="tr-TR" altLang="tr-TR" b="1" smtClean="0"/>
          </a:p>
          <a:p>
            <a:pPr algn="just" eaLnBrk="1" hangingPunct="1">
              <a:spcBef>
                <a:spcPct val="0"/>
              </a:spcBef>
            </a:pPr>
            <a:r>
              <a:rPr lang="tr-TR" altLang="tr-TR" smtClean="0"/>
              <a:t>Planlama çalışmaları afet yönetimi içerisinde önemli bir yere sahip olan zarar azaltma çalışmaları ile başlamalıdır.</a:t>
            </a:r>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bir sonraki sunuya geçer.</a:t>
            </a:r>
            <a:endParaRPr lang="tr-TR" altLang="tr-TR" b="1" smtClean="0"/>
          </a:p>
          <a:p>
            <a:pPr algn="just" eaLnBrk="1" hangingPunct="1">
              <a:spcBef>
                <a:spcPct val="0"/>
              </a:spcBef>
            </a:pPr>
            <a:endParaRPr lang="tr-TR" altLang="tr-TR" b="1" smtClean="0"/>
          </a:p>
        </p:txBody>
      </p:sp>
      <p:sp>
        <p:nvSpPr>
          <p:cNvPr id="890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3262593-C7C1-4C11-AB54-4FA162244E52}" type="slidenum">
              <a:rPr lang="tr-TR" altLang="tr-TR" smtClean="0"/>
              <a:pPr fontAlgn="base">
                <a:spcBef>
                  <a:spcPct val="0"/>
                </a:spcBef>
                <a:spcAft>
                  <a:spcPct val="0"/>
                </a:spcAft>
                <a:defRPr/>
              </a:pPr>
              <a:t>19</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a:t>
            </a:r>
            <a:r>
              <a:rPr lang="tr-TR" altLang="tr-TR" smtClean="0"/>
              <a:t> </a:t>
            </a:r>
          </a:p>
          <a:p>
            <a:pPr algn="just" eaLnBrk="1" hangingPunct="1">
              <a:spcBef>
                <a:spcPct val="0"/>
              </a:spcBef>
            </a:pPr>
            <a:endParaRPr lang="tr-TR" altLang="tr-TR" smtClean="0"/>
          </a:p>
          <a:p>
            <a:pPr algn="just" eaLnBrk="1" hangingPunct="1">
              <a:spcBef>
                <a:spcPct val="0"/>
              </a:spcBef>
            </a:pPr>
            <a:r>
              <a:rPr lang="tr-TR" altLang="tr-TR" smtClean="0"/>
              <a:t>Afete Hazır Okul Eğitimleri, Ülke genelinde afet bilincinin geliştirilmesi ve yaygınlaştırılması amacı ile hazırlanmıştır. </a:t>
            </a:r>
          </a:p>
          <a:p>
            <a:pPr algn="just" eaLnBrk="1" hangingPunct="1">
              <a:spcBef>
                <a:spcPct val="0"/>
              </a:spcBef>
            </a:pPr>
            <a:r>
              <a:rPr lang="tr-TR" altLang="tr-TR" smtClean="0"/>
              <a:t>Gelin önce bu eğitim programını bizlere ulaştıran kurum olan T.C. Başbakanlık AFAD’ı tanıyalım.</a:t>
            </a:r>
          </a:p>
          <a:p>
            <a:pPr algn="just" eaLnBrk="1" hangingPunct="1">
              <a:spcBef>
                <a:spcPct val="0"/>
              </a:spcBef>
            </a:pPr>
            <a:endParaRPr lang="tr-TR" altLang="tr-TR" smtClean="0"/>
          </a:p>
        </p:txBody>
      </p:sp>
      <p:sp>
        <p:nvSpPr>
          <p:cNvPr id="716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6509AC8-20F2-4057-9258-748B8D374CD3}" type="slidenum">
              <a:rPr lang="tr-TR" altLang="tr-TR" smtClean="0"/>
              <a:pPr fontAlgn="base">
                <a:spcBef>
                  <a:spcPct val="0"/>
                </a:spcBef>
                <a:spcAft>
                  <a:spcPct val="0"/>
                </a:spcAft>
                <a:defRPr/>
              </a:pPr>
              <a:t>2</a:t>
            </a:fld>
            <a:endParaRPr lang="tr-TR"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113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b="1" smtClean="0"/>
              <a:t>Önerilen Süre: 30 sn. </a:t>
            </a:r>
          </a:p>
          <a:p>
            <a:pPr eaLnBrk="1" hangingPunct="1">
              <a:spcBef>
                <a:spcPct val="0"/>
              </a:spcBef>
            </a:pPr>
            <a:endParaRPr lang="tr-TR" altLang="tr-TR" smtClean="0"/>
          </a:p>
          <a:p>
            <a:pPr eaLnBrk="1" hangingPunct="1">
              <a:spcBef>
                <a:spcPct val="0"/>
              </a:spcBef>
            </a:pPr>
            <a:r>
              <a:rPr lang="tr-TR" altLang="tr-TR" smtClean="0"/>
              <a:t>Zarar azaltma safhası;</a:t>
            </a:r>
          </a:p>
          <a:p>
            <a:pPr eaLnBrk="1" hangingPunct="1">
              <a:spcBef>
                <a:spcPct val="0"/>
              </a:spcBef>
            </a:pPr>
            <a:endParaRPr lang="tr-TR" altLang="tr-TR" smtClean="0"/>
          </a:p>
          <a:p>
            <a:pPr algn="just" eaLnBrk="1" hangingPunct="1">
              <a:spcBef>
                <a:spcPct val="0"/>
              </a:spcBef>
            </a:pPr>
            <a:r>
              <a:rPr lang="tr-TR" altLang="tr-TR" smtClean="0"/>
              <a:t>Mümkünse afet tehlikesi ve riskinin önlenmesi veya büyük kayıplar doğurmaması için alınması gereken yapısal ve yapısal olmayan tüm önlemler ve faaliyetlerin yürütüldüğü çalışmaların tamamı olarak ifade edilebilir. </a:t>
            </a:r>
          </a:p>
          <a:p>
            <a:pPr eaLnBrk="1" hangingPunct="1">
              <a:spcBef>
                <a:spcPct val="0"/>
              </a:spcBef>
            </a:pPr>
            <a:endParaRPr lang="tr-TR" altLang="tr-TR" smtClean="0"/>
          </a:p>
        </p:txBody>
      </p:sp>
      <p:sp>
        <p:nvSpPr>
          <p:cNvPr id="9011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0A092FA-1754-42FF-AD6A-EFCC27CA58C2}" type="slidenum">
              <a:rPr lang="tr-TR" altLang="tr-TR" smtClean="0"/>
              <a:pPr fontAlgn="base">
                <a:spcBef>
                  <a:spcPct val="0"/>
                </a:spcBef>
                <a:spcAft>
                  <a:spcPct val="0"/>
                </a:spcAft>
                <a:defRPr/>
              </a:pPr>
              <a:t>20</a:t>
            </a:fld>
            <a:endParaRPr lang="tr-TR" alt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2163"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a:t>
            </a:r>
          </a:p>
          <a:p>
            <a:pPr eaLnBrk="1" hangingPunct="1">
              <a:spcBef>
                <a:spcPct val="50000"/>
              </a:spcBef>
            </a:pPr>
            <a:endParaRPr lang="tr-TR" altLang="tr-TR" b="1" smtClean="0"/>
          </a:p>
          <a:p>
            <a:pPr eaLnBrk="1" hangingPunct="1">
              <a:spcBef>
                <a:spcPct val="50000"/>
              </a:spcBef>
            </a:pPr>
            <a:r>
              <a:rPr lang="tr-TR" altLang="tr-TR" smtClean="0"/>
              <a:t>Bu safha yansıda gördüğünüz;</a:t>
            </a:r>
          </a:p>
          <a:p>
            <a:pPr eaLnBrk="1" hangingPunct="1">
              <a:spcBef>
                <a:spcPct val="50000"/>
              </a:spcBef>
            </a:pPr>
            <a:endParaRPr lang="tr-TR" altLang="tr-TR" smtClean="0"/>
          </a:p>
          <a:p>
            <a:pPr eaLnBrk="1" hangingPunct="1">
              <a:spcBef>
                <a:spcPct val="50000"/>
              </a:spcBef>
            </a:pPr>
            <a:r>
              <a:rPr lang="tr-TR" altLang="tr-TR" b="1" smtClean="0"/>
              <a:t>NOT:</a:t>
            </a:r>
            <a:r>
              <a:rPr lang="tr-TR" altLang="tr-TR" smtClean="0"/>
              <a:t> Eğitmen sunudaki bilgileri okur ve devamını okumak için diğer sunuya geçer.</a:t>
            </a:r>
          </a:p>
        </p:txBody>
      </p:sp>
      <p:sp>
        <p:nvSpPr>
          <p:cNvPr id="9114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FE1328-BD38-43CF-B45F-6E1B34F30B41}" type="slidenum">
              <a:rPr lang="tr-TR" altLang="tr-TR" smtClean="0"/>
              <a:pPr fontAlgn="base">
                <a:spcBef>
                  <a:spcPct val="0"/>
                </a:spcBef>
                <a:spcAft>
                  <a:spcPct val="0"/>
                </a:spcAft>
                <a:defRPr/>
              </a:pPr>
              <a:t>21</a:t>
            </a:fld>
            <a:endParaRPr lang="tr-TR" alt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3187"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a:t>
            </a:r>
          </a:p>
          <a:p>
            <a:pPr eaLnBrk="1" hangingPunct="1">
              <a:spcBef>
                <a:spcPct val="50000"/>
              </a:spcBef>
            </a:pPr>
            <a:endParaRPr lang="tr-TR" altLang="tr-TR" b="1" smtClean="0"/>
          </a:p>
          <a:p>
            <a:pPr eaLnBrk="1" hangingPunct="1">
              <a:spcBef>
                <a:spcPct val="50000"/>
              </a:spcBef>
            </a:pPr>
            <a:r>
              <a:rPr lang="tr-TR" altLang="tr-TR" b="1" smtClean="0"/>
              <a:t>NOT:</a:t>
            </a:r>
            <a:r>
              <a:rPr lang="tr-TR" altLang="tr-TR" smtClean="0"/>
              <a:t> Eğitmen sunudaki bilgileri okur</a:t>
            </a:r>
          </a:p>
          <a:p>
            <a:pPr eaLnBrk="1" hangingPunct="1">
              <a:spcBef>
                <a:spcPct val="50000"/>
              </a:spcBef>
            </a:pPr>
            <a:endParaRPr lang="tr-TR" altLang="tr-TR" smtClean="0"/>
          </a:p>
          <a:p>
            <a:pPr eaLnBrk="1" hangingPunct="1">
              <a:spcBef>
                <a:spcPct val="50000"/>
              </a:spcBef>
            </a:pPr>
            <a:r>
              <a:rPr lang="tr-TR" altLang="tr-TR" smtClean="0"/>
              <a:t>gibi hususları içermelidir. </a:t>
            </a:r>
          </a:p>
          <a:p>
            <a:pPr eaLnBrk="1" hangingPunct="1">
              <a:spcBef>
                <a:spcPct val="0"/>
              </a:spcBef>
            </a:pPr>
            <a:endParaRPr lang="tr-TR" altLang="tr-TR" smtClean="0"/>
          </a:p>
        </p:txBody>
      </p:sp>
      <p:sp>
        <p:nvSpPr>
          <p:cNvPr id="9216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E855C1C-51F0-43A7-8172-67B04D50190A}" type="slidenum">
              <a:rPr lang="tr-TR" altLang="tr-TR" smtClean="0"/>
              <a:pPr fontAlgn="base">
                <a:spcBef>
                  <a:spcPct val="0"/>
                </a:spcBef>
                <a:spcAft>
                  <a:spcPct val="0"/>
                </a:spcAft>
                <a:defRPr/>
              </a:pPr>
              <a:t>22</a:t>
            </a:fld>
            <a:endParaRPr lang="tr-TR" alt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4211"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a:t>
            </a:r>
          </a:p>
          <a:p>
            <a:pPr algn="just" eaLnBrk="1" hangingPunct="1">
              <a:spcBef>
                <a:spcPct val="0"/>
              </a:spcBef>
            </a:pPr>
            <a:endParaRPr lang="tr-TR" altLang="tr-TR" smtClean="0"/>
          </a:p>
          <a:p>
            <a:pPr algn="just" eaLnBrk="1" hangingPunct="1">
              <a:spcBef>
                <a:spcPct val="0"/>
              </a:spcBef>
            </a:pPr>
            <a:r>
              <a:rPr lang="tr-TR" altLang="tr-TR" smtClean="0"/>
              <a:t>Planlamanın ilk adımını zarar azaltma çalışmaları oluşturur.  Bu safhada yapılacaklar, okulun karşı karşıya kalabileceği tehlikelerin belirlenmesi ile başlar. Bundan sonraki adımlar, zarar görebilirliğin ve risklerin belirlenmesidir. Tehlike ve risk belirleme çalışmalarından elde edilen veriler doğrultusunda zarar azaltma için planlama öncelikleri belirlenir. Mevcut imkân ve kaynaklar doğrultusunda eksiklerin giderilmesi, tehlike ve risklerin önlenmesi veya en az seviyeye indirilmesi hedeflenir. </a:t>
            </a:r>
          </a:p>
        </p:txBody>
      </p:sp>
      <p:sp>
        <p:nvSpPr>
          <p:cNvPr id="93188"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56B724-D35A-4B30-90EE-BC2BCEC6CE56}" type="slidenum">
              <a:rPr lang="tr-TR" altLang="tr-TR" smtClean="0"/>
              <a:pPr fontAlgn="base">
                <a:spcBef>
                  <a:spcPct val="0"/>
                </a:spcBef>
                <a:spcAft>
                  <a:spcPct val="0"/>
                </a:spcAft>
                <a:defRPr/>
              </a:pPr>
              <a:t>23</a:t>
            </a:fld>
            <a:endParaRPr lang="tr-TR" alt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xfrm>
            <a:off x="685800" y="4203700"/>
            <a:ext cx="5486400" cy="4545013"/>
          </a:xfrm>
          <a:noFill/>
        </p:spPr>
        <p:txBody>
          <a:bodyPr wrap="square" numCol="1" anchor="t" anchorCtr="0" compatLnSpc="1">
            <a:prstTxWarp prst="textNoShape">
              <a:avLst/>
            </a:prstTxWarp>
          </a:bodyPr>
          <a:lstStyle/>
          <a:p>
            <a:pPr marL="228600" indent="-228600" algn="just" eaLnBrk="1" hangingPunct="1">
              <a:spcBef>
                <a:spcPct val="0"/>
              </a:spcBef>
            </a:pPr>
            <a:r>
              <a:rPr lang="tr-TR" altLang="tr-TR" sz="800" b="1" smtClean="0"/>
              <a:t>Önerilen Süre: 1 dk.</a:t>
            </a:r>
          </a:p>
          <a:p>
            <a:pPr marL="228600" indent="-228600" algn="just" eaLnBrk="1" hangingPunct="1">
              <a:spcBef>
                <a:spcPct val="0"/>
              </a:spcBef>
            </a:pPr>
            <a:endParaRPr lang="tr-TR" altLang="tr-TR" sz="800" smtClean="0"/>
          </a:p>
          <a:p>
            <a:pPr marL="228600" indent="-228600" algn="just" eaLnBrk="1" hangingPunct="1">
              <a:spcBef>
                <a:spcPct val="0"/>
              </a:spcBef>
            </a:pPr>
            <a:r>
              <a:rPr lang="tr-TR" altLang="tr-TR" sz="800" smtClean="0"/>
              <a:t>Ülkemizin karşı karşıya bulunduğu afet tehlikeleri doğal olarak okullarımız için potansiyel tehlike ve risk oluşturmaktadır. Kısaca ülkemizdeki tehlikelere göz atarsak,</a:t>
            </a:r>
          </a:p>
          <a:p>
            <a:pPr marL="228600" indent="-228600" algn="just" eaLnBrk="1" hangingPunct="1">
              <a:spcBef>
                <a:spcPct val="0"/>
              </a:spcBef>
            </a:pPr>
            <a:r>
              <a:rPr lang="tr-TR" altLang="tr-TR" sz="800" i="1" smtClean="0"/>
              <a:t>1. Depremler</a:t>
            </a:r>
            <a:r>
              <a:rPr lang="tr-TR" altLang="tr-TR" sz="800" smtClean="0"/>
              <a:t>; Türkiye, bulunduğu coğrafi konum ve büyük plakalar arasında sıkışması nedeniyle deprem etkinliği en yüksek ülkelerden birisidir. Türkiye, dünyada deprem etkinliği açısından altıncı sıradadır ve Avrasya, Afrika ve Arap plakalarının etkisi altındadır. Anadolu’nun büyük bir kısmının yer aldığı Anadolu plakası, Avrasya plakasının küçük bir bölümüdür. Nüfusunun %70’i deprem tehlikesi çok yüksek bölgelerde yaşar. Ülkenin %66’sı aktif fay bölgelerinde bulunmaktadır. </a:t>
            </a:r>
          </a:p>
          <a:p>
            <a:pPr marL="228600" indent="-228600" algn="just" eaLnBrk="1" hangingPunct="1">
              <a:spcBef>
                <a:spcPct val="0"/>
              </a:spcBef>
            </a:pPr>
            <a:r>
              <a:rPr lang="tr-TR" altLang="tr-TR" sz="800" i="1" smtClean="0"/>
              <a:t>2.Heyelanlar</a:t>
            </a:r>
            <a:r>
              <a:rPr lang="tr-TR" altLang="tr-TR" sz="800" smtClean="0"/>
              <a:t>; Toprak parçasının yerçekimi nedeniyle eğim aşağı hareketine heyelan denir. Heyelanlar, doğa ananın toprağı yeniden dağıtması, dengeye getirmesidir. Heyelanlar yağmur, sel, deprem, madencilik, eğim tesviyesi gibi insani ve doğal etkenlerle tetiklenebilir. Heyelanlar dik bir eğimin olduğu her yerde potansiyel olarak oluşabilir. Benzer şekilde toprak yerine kayaların eğim aşağı akması olayı da kaya düşmesi olarak tanımlanır ve ülkemizde yaygın görülen  doğa kökenli olaylardan biridir. Ülkemiz topraklarının %25’i heyelanlara maruz kalır. Toplam nüfusumuzun %11’i heyelanlı bölgelerde yaşamaktadır. Ülkemizde yoğun yağış alan Karadeniz Bölgesi ile fayların olduğu dağlık bölgelerde sıklıkla oluşur. Diğer bölgelerde daha küçük ölçekli heyelanlar olmakta ve yollar üzerine yığılan toprak sebebiyle ulaşımı aksatmakta veya binalar üzerine yığılarak ölüm ve yaralanmalara sebebiyet vermektedirler. Sırasıyla en çok heyelan olayı gözlenen iller: Trabzon (1.123), Rize (1.049), Kastamonu (613), Erzurum (573) ve Artvin (471). Parantez içindeki rakamlar heyelan sayısını göstermektedir.  Toplam afet zararlarının %16’sı heyelanlar yüzündedir.</a:t>
            </a:r>
          </a:p>
          <a:p>
            <a:pPr marL="228600" indent="-228600" algn="just" eaLnBrk="1" hangingPunct="1">
              <a:spcBef>
                <a:spcPct val="0"/>
              </a:spcBef>
            </a:pPr>
            <a:r>
              <a:rPr lang="tr-TR" altLang="tr-TR" sz="800" smtClean="0"/>
              <a:t>3. </a:t>
            </a:r>
            <a:r>
              <a:rPr lang="tr-TR" altLang="tr-TR" sz="800" i="1" smtClean="0"/>
              <a:t>Seller</a:t>
            </a:r>
            <a:r>
              <a:rPr lang="tr-TR" altLang="tr-TR" sz="800" smtClean="0"/>
              <a:t>; Ülke toprakları orman kayıpları, erozyon ve bilgisiz gelişmenin yarattığı etkilerle sellere çok savunmasızdır. Toplam afet zararlarının %15’i sel kaynaklıdır. Yıllık ortalama kayıplar 100 milyon $ civarındadır. Ülkemizde sıklıkla görülen diğer bir afet türü olan sel, aşırı yağmurlar sebebiyle oluşan ani su baskınlarıdır. Yaygın olarak Karadeniz Bölgesi’nde ve bu bölgeye komşu illerde görülür. Ayrıca birçok şehirde dere kenarlarında, çukur bölgelerde sıklıkla görülmektedir. Örneğin İstanbul’da Ayamama Deresi’nde oluşan sel ile 34 vatandaşımız hayatını kaybetmiş ve yoğun yağışlarda Alibeyköy gibi semtler defalarca sel suları altında kalmıştır. Mülga Afet İşleri Genel Müdürlüğü verilerine göre Kırklareli hariç tüm illerimizde su baskını olayları yaşanmıştır. Toplam su baskını olay sayısı 4.067’dir. 2008 verilerine göre 80 ilde toplam 22.177 afetzede su baskınlarından etkilenmiştir.</a:t>
            </a:r>
          </a:p>
          <a:p>
            <a:pPr marL="228600" indent="-228600" algn="just" eaLnBrk="1" hangingPunct="1">
              <a:spcBef>
                <a:spcPct val="0"/>
              </a:spcBef>
            </a:pPr>
            <a:r>
              <a:rPr lang="tr-TR" altLang="tr-TR" sz="800" smtClean="0"/>
              <a:t>4. </a:t>
            </a:r>
            <a:r>
              <a:rPr lang="tr-TR" altLang="tr-TR" sz="800" i="1" smtClean="0"/>
              <a:t>Orman Yangınları ve Sanayi Yangınları</a:t>
            </a:r>
            <a:r>
              <a:rPr lang="tr-TR" altLang="tr-TR" sz="800" smtClean="0"/>
              <a:t>; Ülkemizde her yıl çok sayıda orman, işyeri ve konut yangını olmaktadır (Sungur, 2004).  Türkiye’de orman yangını istatistikleri orman kanununun kabul edildiği 1937 yılında başlamaktadır. İstatistikler, 1937’den günümüze geçen süreçte (Ekim 2003 itibariyle) 74.294 orman yangınında, toplam 1 milyon 630 bin 46 hektar orman alanının yandığını ortaya çıkarmaktadır. Diğer bir deyişle, Türkiye 67 yılda İstanbul ili yüzölçümünün 3 katı kadar orman alanını yangına kurban vermiştir. En büyük orman yangınları da Ege ve Akdeniz bölgelerinde yaşanmaktadır. Yanan alan genişliğine göre, Muğla, Antalya, Çanakkale ve İzmir en tehlikeli bölgeler listesinde ilk sıralarda yer almaktadır. Sadece 2003 yılında yaşanan yangın sayısı 1.978 olup, bu yangınlarda 6.246 hektar ormanlık alanı yok olmuştur. İstatistikler, orman yangınlarının büyük bölümünün insan kaynaklı olduğunu göstermektedir. Orman yangınlarının çıkış nedenleri doğal nedenlerle % 6, insanlardan kaynaklanan nedenlerle % 94 dür. İnsan kaynaklı yangınların büyük kısmı kasıt, ihmal, dikkatsizlik ve kazalardan kaynaklanmaktadır.</a:t>
            </a:r>
          </a:p>
        </p:txBody>
      </p:sp>
      <p:sp>
        <p:nvSpPr>
          <p:cNvPr id="95236" name="Slide Number Placeholder 3"/>
          <p:cNvSpPr txBox="1">
            <a:spLocks noGrp="1"/>
          </p:cNvSpPr>
          <p:nvPr/>
        </p:nvSpPr>
        <p:spPr bwMode="auto">
          <a:xfrm>
            <a:off x="5300663" y="8820150"/>
            <a:ext cx="1555750" cy="322263"/>
          </a:xfrm>
          <a:prstGeom prst="rect">
            <a:avLst/>
          </a:prstGeom>
          <a:noFill/>
          <a:ln w="9525">
            <a:noFill/>
            <a:miter lim="800000"/>
            <a:headEnd/>
            <a:tailEnd/>
          </a:ln>
        </p:spPr>
        <p:txBody>
          <a:bodyPr anchor="b"/>
          <a:lstStyle/>
          <a:p>
            <a:pPr algn="r"/>
            <a:fld id="{F3A97B22-23BF-48DB-9C13-DEE80CA1B1B0}" type="slidenum">
              <a:rPr lang="tr-TR" altLang="tr-TR" sz="1200"/>
              <a:pPr algn="r"/>
              <a:t>24</a:t>
            </a:fld>
            <a:endParaRPr lang="tr-TR" altLang="tr-T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6259" name="2 Not Yer Tutucusu"/>
          <p:cNvSpPr>
            <a:spLocks noGrp="1"/>
          </p:cNvSpPr>
          <p:nvPr>
            <p:ph type="body" idx="1"/>
          </p:nvPr>
        </p:nvSpPr>
        <p:spPr bwMode="auto">
          <a:xfrm>
            <a:off x="685800" y="4203700"/>
            <a:ext cx="5486400" cy="4545013"/>
          </a:xfrm>
          <a:noFill/>
        </p:spPr>
        <p:txBody>
          <a:bodyPr wrap="square" numCol="1" anchor="t" anchorCtr="0" compatLnSpc="1">
            <a:prstTxWarp prst="textNoShape">
              <a:avLst/>
            </a:prstTxWarp>
          </a:bodyPr>
          <a:lstStyle/>
          <a:p>
            <a:pPr eaLnBrk="1" hangingPunct="1">
              <a:spcBef>
                <a:spcPct val="0"/>
              </a:spcBef>
            </a:pPr>
            <a:r>
              <a:rPr lang="tr-TR" altLang="tr-TR" b="1" smtClean="0"/>
              <a:t>Önerilen Süre: 1 dk.</a:t>
            </a:r>
          </a:p>
          <a:p>
            <a:pPr algn="just" eaLnBrk="1" hangingPunct="1">
              <a:spcBef>
                <a:spcPct val="0"/>
              </a:spcBef>
            </a:pPr>
            <a:endParaRPr lang="tr-TR" altLang="tr-TR" smtClean="0"/>
          </a:p>
          <a:p>
            <a:pPr algn="just" eaLnBrk="1" hangingPunct="1">
              <a:spcBef>
                <a:spcPct val="0"/>
              </a:spcBef>
            </a:pPr>
            <a:r>
              <a:rPr lang="tr-TR" altLang="tr-TR" smtClean="0"/>
              <a:t>Bir önceki sunudan anlaşılacağı üzere </a:t>
            </a:r>
            <a:r>
              <a:rPr lang="tr-TR" altLang="tr-TR" b="1" smtClean="0"/>
              <a:t>Afetler </a:t>
            </a:r>
            <a:r>
              <a:rPr lang="tr-TR" altLang="tr-TR" smtClean="0"/>
              <a:t>toplulukları etkileyen olaylardır. Çoğu zaman ani gelişirler ve gündelik hayatı kesintiye uğratarak altyapıya zarar verirler. Okulların karşı karşıya kalabileceği her türlü tehlike temel olarak 3 ana değişkeni etkileyecektir. Bunlar mekân, insan ve eğitim sürekliliğidir. İşte okullar için hazırlanacak okul afet planlarının ana hedefi bu 3 değişkenin tehlikeler karşısında en az zarara uğramasıdır. </a:t>
            </a:r>
          </a:p>
        </p:txBody>
      </p:sp>
      <p:sp>
        <p:nvSpPr>
          <p:cNvPr id="95236"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F0814C-078A-48E9-91EA-3629EFBDB1B9}" type="slidenum">
              <a:rPr lang="tr-TR" altLang="tr-TR" smtClean="0"/>
              <a:pPr fontAlgn="base">
                <a:spcBef>
                  <a:spcPct val="0"/>
                </a:spcBef>
                <a:spcAft>
                  <a:spcPct val="0"/>
                </a:spcAft>
                <a:defRPr/>
              </a:pPr>
              <a:t>25</a:t>
            </a:fld>
            <a:endParaRPr lang="tr-TR" alt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7283" name="2 Not Yer Tutucusu"/>
          <p:cNvSpPr>
            <a:spLocks noGrp="1"/>
          </p:cNvSpPr>
          <p:nvPr>
            <p:ph type="body" idx="1"/>
          </p:nvPr>
        </p:nvSpPr>
        <p:spPr bwMode="auto">
          <a:xfrm>
            <a:off x="685800" y="4203700"/>
            <a:ext cx="5486400" cy="4545013"/>
          </a:xfrm>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a:t>
            </a:r>
          </a:p>
          <a:p>
            <a:pPr algn="just" eaLnBrk="1" hangingPunct="1">
              <a:spcBef>
                <a:spcPct val="0"/>
              </a:spcBef>
            </a:pPr>
            <a:r>
              <a:rPr lang="tr-TR" altLang="tr-TR" smtClean="0"/>
              <a:t>İşte okullar için gerçekleştirilecek afet ve acil durum yönetimi planları ile ülkemiz için potansiyel risk oluşturan ve meydana gelmesi durumunda okullarımızı da etkileyeceği düşünülen olası tehlikelerin belirlenmesi ve belirlenen her tehlike için gerçekleşme sıklığı ile mekân, personel-öğrenci ile eğitim sürekliliği üzerine etkileri azaltılmalıdır. Tehlike analizleri yapılırken, tehlikenin büyüklüğü, coğrafi- bölgesel koşullar ve ek olarak yakın çevrede meydana gelebilecek olayların etkileri de düşünülmelidir. </a:t>
            </a:r>
          </a:p>
          <a:p>
            <a:pPr algn="just" eaLnBrk="1" hangingPunct="1">
              <a:spcBef>
                <a:spcPct val="0"/>
              </a:spcBef>
            </a:pPr>
            <a:endParaRPr lang="tr-TR" altLang="tr-TR" smtClean="0"/>
          </a:p>
          <a:p>
            <a:pPr algn="just" eaLnBrk="1" hangingPunct="1">
              <a:spcBef>
                <a:spcPct val="0"/>
              </a:spcBef>
            </a:pPr>
            <a:r>
              <a:rPr lang="tr-TR" altLang="tr-TR" smtClean="0"/>
              <a:t>Bir eğitim kurumundaki personel, öğrenci, eğitim binası ile eğitim materyallerinin bir tehlikenin etkisiyle hasara uğraması veya eğitiminin kesintiye uğraması o eğitim kurumunun hasar görebilirliğinin seviyesini gösterir. </a:t>
            </a:r>
          </a:p>
        </p:txBody>
      </p:sp>
      <p:sp>
        <p:nvSpPr>
          <p:cNvPr id="96260"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F22C972-83C3-4FA5-ADB2-E1F2231F3ED0}" type="slidenum">
              <a:rPr lang="tr-TR" altLang="tr-TR" smtClean="0"/>
              <a:pPr fontAlgn="base">
                <a:spcBef>
                  <a:spcPct val="0"/>
                </a:spcBef>
                <a:spcAft>
                  <a:spcPct val="0"/>
                </a:spcAft>
                <a:defRPr/>
              </a:pPr>
              <a:t>26</a:t>
            </a:fld>
            <a:endParaRPr lang="tr-TR" alt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8307"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a:t>
            </a:r>
          </a:p>
          <a:p>
            <a:pPr algn="just" eaLnBrk="1" hangingPunct="1">
              <a:spcBef>
                <a:spcPct val="0"/>
              </a:spcBef>
            </a:pPr>
            <a:endParaRPr lang="tr-TR" altLang="tr-TR" smtClean="0"/>
          </a:p>
          <a:p>
            <a:pPr algn="just" eaLnBrk="1" hangingPunct="1">
              <a:spcBef>
                <a:spcPct val="0"/>
              </a:spcBef>
            </a:pPr>
            <a:r>
              <a:rPr lang="tr-TR" altLang="tr-TR" smtClean="0"/>
              <a:t>Türkiye’de Afete dönüşebilecek ve okullar için risk oluşturacak belirlenmiş her bir tehlikenin oluşum sıklığı ve etkileme şiddeti ile tahmini oluşum ve uyarı zamanları ile ilgili bilgiler okul afet ve acil durum yönetimi kurulu tarafından ayrı ayrı değerlendirilmelidir. Bu çalışmalar yansıda gördüğünüz form örneği ile veya kurul tarafından geliştirilecek başka bir form ile yürütülebilir. Her bir tehlike için mekân, insan ve eğitim sürekliliğinin zarar görebilirliğini tek bir form üzerinde görebilmek için de yeni formlar geliştirilebilir. </a:t>
            </a:r>
          </a:p>
          <a:p>
            <a:pPr algn="just" eaLnBrk="1" hangingPunct="1">
              <a:spcBef>
                <a:spcPct val="0"/>
              </a:spcBef>
            </a:pPr>
            <a:endParaRPr lang="tr-TR" altLang="tr-TR" smtClean="0"/>
          </a:p>
          <a:p>
            <a:pPr algn="just" eaLnBrk="1" hangingPunct="1">
              <a:spcBef>
                <a:spcPct val="0"/>
              </a:spcBef>
            </a:pPr>
            <a:r>
              <a:rPr lang="tr-TR" altLang="tr-TR" b="1" smtClean="0"/>
              <a:t>NOT:</a:t>
            </a:r>
            <a:r>
              <a:rPr lang="tr-TR" altLang="tr-TR" smtClean="0"/>
              <a:t> Eğitmen tablonun üstünde yer alan başlığı tıklayarak ‘Tehlike Profili Belirleme Formu’ nu gösterir. Eğer uygulama yaptırılacaksa formun çıktısı alınarak belirlenen tehlikeler için örnek uygulama gerçekleştirilir.</a:t>
            </a:r>
          </a:p>
        </p:txBody>
      </p:sp>
      <p:sp>
        <p:nvSpPr>
          <p:cNvPr id="9728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17DB91D-04F5-465C-B83E-06F7275AEB16}" type="slidenum">
              <a:rPr lang="tr-TR" altLang="tr-TR" smtClean="0"/>
              <a:pPr fontAlgn="base">
                <a:spcBef>
                  <a:spcPct val="0"/>
                </a:spcBef>
                <a:spcAft>
                  <a:spcPct val="0"/>
                </a:spcAft>
                <a:defRPr/>
              </a:pPr>
              <a:t>27</a:t>
            </a:fld>
            <a:endParaRPr lang="tr-TR" alt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xfrm>
            <a:off x="1143000" y="857250"/>
            <a:ext cx="4572000" cy="3429000"/>
          </a:xfrm>
          <a:noFill/>
          <a:ln>
            <a:solidFill>
              <a:srgbClr val="000000"/>
            </a:solidFill>
            <a:miter lim="800000"/>
            <a:headEnd/>
            <a:tailEnd/>
          </a:ln>
        </p:spPr>
      </p:sp>
      <p:sp>
        <p:nvSpPr>
          <p:cNvPr id="99331" name="2 Not Yer Tutucusu"/>
          <p:cNvSpPr>
            <a:spLocks noGrp="1"/>
          </p:cNvSpPr>
          <p:nvPr>
            <p:ph type="body" idx="1"/>
          </p:nvPr>
        </p:nvSpPr>
        <p:spPr bwMode="auto">
          <a:xfrm>
            <a:off x="685800" y="4419600"/>
            <a:ext cx="5486400" cy="4545013"/>
          </a:xfrm>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2 dk.</a:t>
            </a:r>
            <a:endParaRPr lang="tr-TR" altLang="tr-TR" smtClean="0"/>
          </a:p>
          <a:p>
            <a:pPr algn="just" eaLnBrk="1" hangingPunct="1">
              <a:spcBef>
                <a:spcPct val="0"/>
              </a:spcBef>
            </a:pPr>
            <a:r>
              <a:rPr lang="tr-TR" altLang="tr-TR" smtClean="0"/>
              <a:t> </a:t>
            </a:r>
            <a:r>
              <a:rPr lang="tr-TR" altLang="tr-TR" b="1" smtClean="0"/>
              <a:t> </a:t>
            </a:r>
          </a:p>
          <a:p>
            <a:pPr algn="just" eaLnBrk="1" hangingPunct="1">
              <a:spcBef>
                <a:spcPct val="0"/>
              </a:spcBef>
            </a:pPr>
            <a:r>
              <a:rPr lang="tr-TR" altLang="tr-TR" smtClean="0"/>
              <a:t>Bir önceki form yardımı ile elde edilen veriler, yansıda görünen risk derecesine göre derecelendirme formuna sayısal olarak aktarılmalıdır. Etki derecesi ve oluşum sıklığının sayısal karşılıkları tablonun altında yer almaktadır. Her bir tehlikenin etki derecesi ve oluşum sıklığı mekân-bina, insan ve eğitim sürekliliği açısından ayrı ayrı puanlanmalıdır. Hatta mekân-bina için yapısal, yapısal olmayan ve ikincil riskler için ayrı ayrı puanlamanın yapılması planlama önceliklerinin belirlenmesine ayrıca katkı sağlayacaktır. Etki derecesi ve oluşum sıklığı için 4’lü veya 5’li derecelendirme ölçeği kullanılabilir.  Puanlama yapılırken bir önceki aşamada doldurulan Tehlike Profili Belirleme Formunda kullanılan bilgilere paralel hareket edilmelidir. </a:t>
            </a:r>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eğer uygulama yaptırıyor ise yansıdaki tablo çıktısına ‘Tehlike Profili Belirleme Formu’ uygulamasında belirlenen tehlikelerin etki derecesi ve oluş sıklığı değerlerinin nasıl aktarılacağını uygulamalı olarak gösterir.</a:t>
            </a:r>
            <a:endParaRPr lang="tr-TR" altLang="tr-TR" b="1" smtClean="0"/>
          </a:p>
        </p:txBody>
      </p:sp>
      <p:sp>
        <p:nvSpPr>
          <p:cNvPr id="98308"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D3B61D-9028-44F8-B24E-20CC6FD30053}" type="slidenum">
              <a:rPr lang="tr-TR" altLang="tr-TR" smtClean="0"/>
              <a:pPr fontAlgn="base">
                <a:spcBef>
                  <a:spcPct val="0"/>
                </a:spcBef>
                <a:spcAft>
                  <a:spcPct val="0"/>
                </a:spcAft>
                <a:defRPr/>
              </a:pPr>
              <a:t>28</a:t>
            </a:fld>
            <a:endParaRPr lang="tr-TR" alt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defTabSz="947738">
              <a:defRPr>
                <a:solidFill>
                  <a:schemeClr val="tx1"/>
                </a:solidFill>
                <a:latin typeface="Calibri" pitchFamily="34" charset="0"/>
              </a:defRPr>
            </a:lvl1pPr>
            <a:lvl2pPr marL="742950" indent="-285750" defTabSz="947738">
              <a:defRPr>
                <a:solidFill>
                  <a:schemeClr val="tx1"/>
                </a:solidFill>
                <a:latin typeface="Calibri" pitchFamily="34" charset="0"/>
              </a:defRPr>
            </a:lvl2pPr>
            <a:lvl3pPr marL="1143000" indent="-228600" defTabSz="947738">
              <a:defRPr>
                <a:solidFill>
                  <a:schemeClr val="tx1"/>
                </a:solidFill>
                <a:latin typeface="Calibri" pitchFamily="34" charset="0"/>
              </a:defRPr>
            </a:lvl3pPr>
            <a:lvl4pPr marL="1600200" indent="-228600" defTabSz="947738">
              <a:defRPr>
                <a:solidFill>
                  <a:schemeClr val="tx1"/>
                </a:solidFill>
                <a:latin typeface="Calibri" pitchFamily="34" charset="0"/>
              </a:defRPr>
            </a:lvl4pPr>
            <a:lvl5pPr marL="2057400" indent="-228600" defTabSz="947738">
              <a:defRPr>
                <a:solidFill>
                  <a:schemeClr val="tx1"/>
                </a:solidFill>
                <a:latin typeface="Calibri" pitchFamily="34" charset="0"/>
              </a:defRPr>
            </a:lvl5pPr>
            <a:lvl6pPr marL="2514600" indent="-228600" defTabSz="947738" fontAlgn="base">
              <a:spcBef>
                <a:spcPct val="0"/>
              </a:spcBef>
              <a:spcAft>
                <a:spcPct val="0"/>
              </a:spcAft>
              <a:defRPr>
                <a:solidFill>
                  <a:schemeClr val="tx1"/>
                </a:solidFill>
                <a:latin typeface="Calibri" pitchFamily="34" charset="0"/>
              </a:defRPr>
            </a:lvl6pPr>
            <a:lvl7pPr marL="2971800" indent="-228600" defTabSz="947738" fontAlgn="base">
              <a:spcBef>
                <a:spcPct val="0"/>
              </a:spcBef>
              <a:spcAft>
                <a:spcPct val="0"/>
              </a:spcAft>
              <a:defRPr>
                <a:solidFill>
                  <a:schemeClr val="tx1"/>
                </a:solidFill>
                <a:latin typeface="Calibri" pitchFamily="34" charset="0"/>
              </a:defRPr>
            </a:lvl7pPr>
            <a:lvl8pPr marL="3429000" indent="-228600" defTabSz="947738" fontAlgn="base">
              <a:spcBef>
                <a:spcPct val="0"/>
              </a:spcBef>
              <a:spcAft>
                <a:spcPct val="0"/>
              </a:spcAft>
              <a:defRPr>
                <a:solidFill>
                  <a:schemeClr val="tx1"/>
                </a:solidFill>
                <a:latin typeface="Calibri" pitchFamily="34" charset="0"/>
              </a:defRPr>
            </a:lvl8pPr>
            <a:lvl9pPr marL="3886200" indent="-228600" defTabSz="94773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7892AC1-DF7F-4E51-9830-10461A382C9B}" type="slidenum">
              <a:rPr lang="en-US" altLang="tr-TR" smtClean="0">
                <a:latin typeface="Verdana" pitchFamily="34" charset="0"/>
              </a:rPr>
              <a:pPr fontAlgn="base">
                <a:spcBef>
                  <a:spcPct val="0"/>
                </a:spcBef>
                <a:spcAft>
                  <a:spcPct val="0"/>
                </a:spcAft>
                <a:defRPr/>
              </a:pPr>
              <a:t>29</a:t>
            </a:fld>
            <a:endParaRPr lang="en-US" altLang="tr-TR" smtClean="0">
              <a:latin typeface="Verdana"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2 dk. </a:t>
            </a:r>
            <a:endParaRPr lang="tr-TR" altLang="tr-TR" smtClean="0"/>
          </a:p>
          <a:p>
            <a:pPr algn="just" eaLnBrk="1" hangingPunct="1">
              <a:spcBef>
                <a:spcPct val="0"/>
              </a:spcBef>
            </a:pPr>
            <a:endParaRPr lang="tr-TR" altLang="tr-TR" smtClean="0"/>
          </a:p>
          <a:p>
            <a:pPr algn="just" eaLnBrk="1" hangingPunct="1">
              <a:spcBef>
                <a:spcPct val="0"/>
              </a:spcBef>
            </a:pPr>
            <a:r>
              <a:rPr lang="tr-TR" altLang="tr-TR" smtClean="0"/>
              <a:t>Planlama için hesaplanan öncelik derecesi aynı zamanda risk seviyesini de belirler. Risk seviyesi ile öncelik derecesi doğru orantılıdır.  Bir önceki aşamada risk seviyesine göre derecelendirilen tehlikelerin hesaplanan değeri bize afet ve acil durum yönetim planının hazırlanmasında yardımcı olacaktır.  Her tehlike için elde edilen değer o tehlike için yapılacak zarar önleme çalışmalarının önceliğini belirleyecektir. </a:t>
            </a:r>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uygulama yaptırıyor ise bir önceki Risk Seviyesine Göre Derecelendirme tablosuna göre hesaplanan önem/öncelik derecesi sonuçlarının Risk Analizi matrisindeki karşılıklarını yansıdaki Risk Matrisi tablosu üzerinde açıklar.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Video Süresi: 11 dk. 30 sn. </a:t>
            </a:r>
          </a:p>
          <a:p>
            <a:pPr algn="just" eaLnBrk="1" hangingPunct="1">
              <a:spcBef>
                <a:spcPct val="0"/>
              </a:spcBef>
            </a:pPr>
            <a:endParaRPr lang="tr-TR" altLang="tr-TR" b="1" smtClean="0"/>
          </a:p>
          <a:p>
            <a:pPr algn="just" eaLnBrk="1" hangingPunct="1">
              <a:spcBef>
                <a:spcPct val="0"/>
              </a:spcBef>
            </a:pPr>
            <a:r>
              <a:rPr lang="tr-TR" altLang="tr-TR" b="1" smtClean="0"/>
              <a:t>Eğitmen Notu: </a:t>
            </a:r>
            <a:r>
              <a:rPr lang="tr-TR" altLang="tr-TR" smtClean="0"/>
              <a:t>Video otomatik başlar, seslidir.</a:t>
            </a:r>
          </a:p>
          <a:p>
            <a:pPr algn="just" eaLnBrk="1" hangingPunct="1">
              <a:spcBef>
                <a:spcPct val="0"/>
              </a:spcBef>
            </a:pPr>
            <a:endParaRPr lang="tr-TR" altLang="tr-TR" b="1" smtClean="0"/>
          </a:p>
        </p:txBody>
      </p:sp>
      <p:sp>
        <p:nvSpPr>
          <p:cNvPr id="727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D7D2A8C-2DCB-4DFA-A50C-354F94251F46}" type="slidenum">
              <a:rPr lang="tr-TR" altLang="tr-TR" smtClean="0"/>
              <a:pPr fontAlgn="base">
                <a:spcBef>
                  <a:spcPct val="0"/>
                </a:spcBef>
                <a:spcAft>
                  <a:spcPct val="0"/>
                </a:spcAft>
                <a:defRPr/>
              </a:pPr>
              <a:t>3</a:t>
            </a:fld>
            <a:endParaRPr lang="tr-TR" alt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Slayt Görüntüsü Yer Tutucusu"/>
          <p:cNvSpPr>
            <a:spLocks noGrp="1" noRot="1" noChangeAspect="1" noTextEdit="1"/>
          </p:cNvSpPr>
          <p:nvPr>
            <p:ph type="sldImg"/>
          </p:nvPr>
        </p:nvSpPr>
        <p:spPr bwMode="auto">
          <a:xfrm>
            <a:off x="1143000" y="857250"/>
            <a:ext cx="4572000" cy="3429000"/>
          </a:xfrm>
          <a:noFill/>
          <a:ln>
            <a:solidFill>
              <a:srgbClr val="000000"/>
            </a:solidFill>
            <a:miter lim="800000"/>
            <a:headEnd/>
            <a:tailEnd/>
          </a:ln>
        </p:spPr>
      </p:sp>
      <p:sp>
        <p:nvSpPr>
          <p:cNvPr id="101379" name="2 Not Yer Tutucusu"/>
          <p:cNvSpPr>
            <a:spLocks noGrp="1"/>
          </p:cNvSpPr>
          <p:nvPr>
            <p:ph type="body" idx="1"/>
          </p:nvPr>
        </p:nvSpPr>
        <p:spPr bwMode="auto">
          <a:xfrm>
            <a:off x="685800" y="4419600"/>
            <a:ext cx="5486400" cy="4545013"/>
          </a:xfrm>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2 dk.</a:t>
            </a:r>
            <a:endParaRPr lang="tr-TR" altLang="tr-TR" smtClean="0"/>
          </a:p>
          <a:p>
            <a:pPr algn="just" eaLnBrk="1" hangingPunct="1">
              <a:spcBef>
                <a:spcPct val="0"/>
              </a:spcBef>
            </a:pPr>
            <a:r>
              <a:rPr lang="tr-TR" altLang="tr-TR" smtClean="0"/>
              <a:t> </a:t>
            </a:r>
            <a:r>
              <a:rPr lang="tr-TR" altLang="tr-TR" b="1" smtClean="0"/>
              <a:t> </a:t>
            </a:r>
          </a:p>
          <a:p>
            <a:pPr algn="just" eaLnBrk="1" hangingPunct="1">
              <a:spcBef>
                <a:spcPct val="0"/>
              </a:spcBef>
            </a:pPr>
            <a:r>
              <a:rPr lang="tr-TR" altLang="tr-TR" smtClean="0"/>
              <a:t>Öncelik derecesi ile risk analizi (risk matrisi) sonuçlarına göre tehlikenin planda yer alma veya öncelik seviyesi yansıdaki gruplamaya bağlı olarak yapılmalıdır. Daha öncede belirttiğimiz gibi plandaki öncelik düzeyi afet ve acil durum yönetiminin evrelerine ait çalışmaların yürütülmesinin de önceliklerini belirler. Planlama önceliklerine göre başlatılacak zarar azaltma çalışmaları yapısal önlemlerin alınması gibi okul imkânlarını aşan kapsamlı çalışmalar olabileceği gibi basit önlemlerden de oluşabilir. Bunlara kısaca değinmek gerekirse;</a:t>
            </a:r>
            <a:endParaRPr lang="en-US" altLang="tr-TR" smtClean="0"/>
          </a:p>
          <a:p>
            <a:pPr algn="just" eaLnBrk="1" hangingPunct="1">
              <a:spcBef>
                <a:spcPct val="0"/>
              </a:spcBef>
            </a:pPr>
            <a:endParaRPr lang="tr-TR" altLang="tr-TR" b="1" smtClean="0"/>
          </a:p>
          <a:p>
            <a:pPr algn="just" eaLnBrk="1" hangingPunct="1">
              <a:spcBef>
                <a:spcPct val="0"/>
              </a:spcBef>
            </a:pPr>
            <a:r>
              <a:rPr lang="tr-TR" altLang="tr-TR" b="1" smtClean="0"/>
              <a:t>NOT: </a:t>
            </a:r>
            <a:r>
              <a:rPr lang="tr-TR" altLang="tr-TR" smtClean="0"/>
              <a:t>Eğitmen uygulama yaptırıyor ise, Risk Seviyesine Göre Derecelendirme tablosuna göre hesaplanan önem/öncelik derecesi sonuçlarının yansıda yer alan sonuçlara göre nasıl gruplandırılacağını (yani zarar azaltma önceliklerinin nasıl yapılacağını ) açıklar.</a:t>
            </a:r>
          </a:p>
        </p:txBody>
      </p:sp>
      <p:sp>
        <p:nvSpPr>
          <p:cNvPr id="100356"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156EE1C-541E-495C-9B21-3DF424FC2F63}" type="slidenum">
              <a:rPr lang="tr-TR" altLang="tr-TR" smtClean="0"/>
              <a:pPr fontAlgn="base">
                <a:spcBef>
                  <a:spcPct val="0"/>
                </a:spcBef>
                <a:spcAft>
                  <a:spcPct val="0"/>
                </a:spcAft>
                <a:defRPr/>
              </a:pPr>
              <a:t>30</a:t>
            </a:fld>
            <a:endParaRPr lang="tr-TR" alt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defTabSz="947738">
              <a:defRPr>
                <a:solidFill>
                  <a:schemeClr val="tx1"/>
                </a:solidFill>
                <a:latin typeface="Calibri" pitchFamily="34" charset="0"/>
              </a:defRPr>
            </a:lvl1pPr>
            <a:lvl2pPr marL="742950" indent="-285750" defTabSz="947738">
              <a:defRPr>
                <a:solidFill>
                  <a:schemeClr val="tx1"/>
                </a:solidFill>
                <a:latin typeface="Calibri" pitchFamily="34" charset="0"/>
              </a:defRPr>
            </a:lvl2pPr>
            <a:lvl3pPr marL="1143000" indent="-228600" defTabSz="947738">
              <a:defRPr>
                <a:solidFill>
                  <a:schemeClr val="tx1"/>
                </a:solidFill>
                <a:latin typeface="Calibri" pitchFamily="34" charset="0"/>
              </a:defRPr>
            </a:lvl3pPr>
            <a:lvl4pPr marL="1600200" indent="-228600" defTabSz="947738">
              <a:defRPr>
                <a:solidFill>
                  <a:schemeClr val="tx1"/>
                </a:solidFill>
                <a:latin typeface="Calibri" pitchFamily="34" charset="0"/>
              </a:defRPr>
            </a:lvl4pPr>
            <a:lvl5pPr marL="2057400" indent="-228600" defTabSz="947738">
              <a:defRPr>
                <a:solidFill>
                  <a:schemeClr val="tx1"/>
                </a:solidFill>
                <a:latin typeface="Calibri" pitchFamily="34" charset="0"/>
              </a:defRPr>
            </a:lvl5pPr>
            <a:lvl6pPr marL="2514600" indent="-228600" defTabSz="947738" fontAlgn="base">
              <a:spcBef>
                <a:spcPct val="0"/>
              </a:spcBef>
              <a:spcAft>
                <a:spcPct val="0"/>
              </a:spcAft>
              <a:defRPr>
                <a:solidFill>
                  <a:schemeClr val="tx1"/>
                </a:solidFill>
                <a:latin typeface="Calibri" pitchFamily="34" charset="0"/>
              </a:defRPr>
            </a:lvl6pPr>
            <a:lvl7pPr marL="2971800" indent="-228600" defTabSz="947738" fontAlgn="base">
              <a:spcBef>
                <a:spcPct val="0"/>
              </a:spcBef>
              <a:spcAft>
                <a:spcPct val="0"/>
              </a:spcAft>
              <a:defRPr>
                <a:solidFill>
                  <a:schemeClr val="tx1"/>
                </a:solidFill>
                <a:latin typeface="Calibri" pitchFamily="34" charset="0"/>
              </a:defRPr>
            </a:lvl7pPr>
            <a:lvl8pPr marL="3429000" indent="-228600" defTabSz="947738" fontAlgn="base">
              <a:spcBef>
                <a:spcPct val="0"/>
              </a:spcBef>
              <a:spcAft>
                <a:spcPct val="0"/>
              </a:spcAft>
              <a:defRPr>
                <a:solidFill>
                  <a:schemeClr val="tx1"/>
                </a:solidFill>
                <a:latin typeface="Calibri" pitchFamily="34" charset="0"/>
              </a:defRPr>
            </a:lvl8pPr>
            <a:lvl9pPr marL="3886200" indent="-228600" defTabSz="94773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F667C6E-19F4-4223-986B-C5EC9C49507E}" type="slidenum">
              <a:rPr lang="en-US" altLang="tr-TR" smtClean="0">
                <a:latin typeface="Verdana" pitchFamily="34" charset="0"/>
              </a:rPr>
              <a:pPr fontAlgn="base">
                <a:spcBef>
                  <a:spcPct val="0"/>
                </a:spcBef>
                <a:spcAft>
                  <a:spcPct val="0"/>
                </a:spcAft>
                <a:defRPr/>
              </a:pPr>
              <a:t>31</a:t>
            </a:fld>
            <a:endParaRPr lang="en-US" altLang="tr-TR" smtClean="0">
              <a:latin typeface="Verdana"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a:ln/>
          <a:extLst/>
        </p:spPr>
        <p:txBody>
          <a:bodyPr>
            <a:normAutofit fontScale="92500" lnSpcReduction="10000"/>
          </a:bodyPr>
          <a:lstStyle/>
          <a:p>
            <a:pPr algn="just" eaLnBrk="1" fontAlgn="auto" hangingPunct="1">
              <a:spcBef>
                <a:spcPts val="0"/>
              </a:spcBef>
              <a:spcAft>
                <a:spcPts val="0"/>
              </a:spcAft>
              <a:defRPr/>
            </a:pPr>
            <a:r>
              <a:rPr lang="tr-TR" b="1" dirty="0" smtClean="0"/>
              <a:t>Önerilen Süre: 2 dk.</a:t>
            </a:r>
          </a:p>
          <a:p>
            <a:pPr algn="just" eaLnBrk="1" fontAlgn="auto" hangingPunct="1">
              <a:spcBef>
                <a:spcPts val="0"/>
              </a:spcBef>
              <a:spcAft>
                <a:spcPts val="0"/>
              </a:spcAft>
              <a:defRPr/>
            </a:pPr>
            <a:endParaRPr lang="tr-TR" b="1" dirty="0" smtClean="0"/>
          </a:p>
          <a:p>
            <a:pPr algn="just" eaLnBrk="1" fontAlgn="auto" hangingPunct="1">
              <a:spcBef>
                <a:spcPts val="0"/>
              </a:spcBef>
              <a:spcAft>
                <a:spcPts val="0"/>
              </a:spcAft>
              <a:defRPr/>
            </a:pPr>
            <a:r>
              <a:rPr lang="tr-TR" dirty="0" smtClean="0"/>
              <a:t>Afet Planlama sürecinde Zarar Azaltma, Tehlike Avı, risk analizi gibi çalışmaların yürütülmesinde kullanılabilecek bazı formlara ait örnekler ise şunlardır:</a:t>
            </a:r>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Genel Bilgiler Formu: Oda, derslik, ofis ve katlardaki mevcut durumun tespit edilmesinde kullanılır. Yangın söndürücülerin, varsa yanıcı ve tehlikeli maddelerin yeri ve durumu ile tahliye sırasında sorun oluşturacak materyallere ait bilgileri içerir. </a:t>
            </a:r>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Durum Tespit Detay Formu: Tehlike avı için, oda, derslik, </a:t>
            </a:r>
            <a:r>
              <a:rPr lang="tr-TR" dirty="0" err="1" smtClean="0"/>
              <a:t>laboratuvar</a:t>
            </a:r>
            <a:r>
              <a:rPr lang="tr-TR" dirty="0" smtClean="0"/>
              <a:t> ve ofisler için detaylı bilgi elde edilmesi için kullanılan bir formdur.</a:t>
            </a:r>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Tehlike Profili Belirleme Formu: Risk Analizi için kullanılmak üzere, her bir tehlikenin oluşum sıklığı ve etkileme şiddeti ile ilgili bilgilerin toplanmasını sağlayan bir formdur.</a:t>
            </a:r>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Zarar Azaltma Planı Formu: Tehlike Avı ve Risk analizi çıktıları doğrultusunda zarar azaltma planlamasının yapılması için kullanılan bir formdur.</a:t>
            </a:r>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Acil Durum Raporu Formu: Yaşanan her bir olay veya acil durum sonrasında ilgili servislerden gelecek bilgiler doğrultusunda gerektiğinde kullanılmak veya bir üst kuruma sunulmak amacıyla Okul Afet Yönetimi Kurulu Başkanı tarafından doldurulması önerilen formdur.</a:t>
            </a:r>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Malzeme Bilgi Formu: Acil durum anında kullanılmak üzere gerekli ihtiyaç malzemelerinin depolanarak takip edilmesini kolaylaştıracak formdur.</a:t>
            </a:r>
          </a:p>
          <a:p>
            <a:pPr algn="just" eaLnBrk="1" fontAlgn="auto" hangingPunct="1">
              <a:spcBef>
                <a:spcPts val="0"/>
              </a:spcBef>
              <a:spcAft>
                <a:spcPts val="0"/>
              </a:spcAft>
              <a:defRPr/>
            </a:pPr>
            <a:endParaRPr lang="tr-TR" dirty="0" smtClean="0">
              <a:solidFill>
                <a:schemeClr val="folHlink"/>
              </a:solidFill>
            </a:endParaRPr>
          </a:p>
          <a:p>
            <a:pPr algn="just" eaLnBrk="1" fontAlgn="auto" hangingPunct="1">
              <a:spcBef>
                <a:spcPts val="0"/>
              </a:spcBef>
              <a:spcAft>
                <a:spcPts val="0"/>
              </a:spcAft>
              <a:defRPr/>
            </a:pPr>
            <a:r>
              <a:rPr lang="tr-TR" b="1" dirty="0" smtClean="0"/>
              <a:t>NOT: </a:t>
            </a:r>
            <a:r>
              <a:rPr lang="tr-TR" dirty="0" smtClean="0"/>
              <a:t>Eğitmen uygulama yaptırıyor ise, yansıdaki formların bir veya birkaçı için örnek çalışma gerçekleştirebilir. </a:t>
            </a:r>
          </a:p>
          <a:p>
            <a:pPr algn="just" eaLnBrk="1" fontAlgn="auto" hangingPunct="1">
              <a:spcBef>
                <a:spcPts val="0"/>
              </a:spcBef>
              <a:spcAft>
                <a:spcPts val="0"/>
              </a:spcAft>
              <a:defRPr/>
            </a:pPr>
            <a:endParaRPr lang="tr-TR" b="1" dirty="0" smtClean="0"/>
          </a:p>
          <a:p>
            <a:pPr algn="just" eaLnBrk="1" fontAlgn="auto" hangingPunct="1">
              <a:spcBef>
                <a:spcPts val="0"/>
              </a:spcBef>
              <a:spcAft>
                <a:spcPts val="0"/>
              </a:spcAft>
              <a:defRPr/>
            </a:pPr>
            <a:endParaRPr lang="tr-T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defTabSz="947738">
              <a:defRPr>
                <a:solidFill>
                  <a:schemeClr val="tx1"/>
                </a:solidFill>
                <a:latin typeface="Calibri" pitchFamily="34" charset="0"/>
              </a:defRPr>
            </a:lvl1pPr>
            <a:lvl2pPr marL="742950" indent="-285750" defTabSz="947738">
              <a:defRPr>
                <a:solidFill>
                  <a:schemeClr val="tx1"/>
                </a:solidFill>
                <a:latin typeface="Calibri" pitchFamily="34" charset="0"/>
              </a:defRPr>
            </a:lvl2pPr>
            <a:lvl3pPr marL="1143000" indent="-228600" defTabSz="947738">
              <a:defRPr>
                <a:solidFill>
                  <a:schemeClr val="tx1"/>
                </a:solidFill>
                <a:latin typeface="Calibri" pitchFamily="34" charset="0"/>
              </a:defRPr>
            </a:lvl3pPr>
            <a:lvl4pPr marL="1600200" indent="-228600" defTabSz="947738">
              <a:defRPr>
                <a:solidFill>
                  <a:schemeClr val="tx1"/>
                </a:solidFill>
                <a:latin typeface="Calibri" pitchFamily="34" charset="0"/>
              </a:defRPr>
            </a:lvl4pPr>
            <a:lvl5pPr marL="2057400" indent="-228600" defTabSz="947738">
              <a:defRPr>
                <a:solidFill>
                  <a:schemeClr val="tx1"/>
                </a:solidFill>
                <a:latin typeface="Calibri" pitchFamily="34" charset="0"/>
              </a:defRPr>
            </a:lvl5pPr>
            <a:lvl6pPr marL="2514600" indent="-228600" defTabSz="947738" fontAlgn="base">
              <a:spcBef>
                <a:spcPct val="0"/>
              </a:spcBef>
              <a:spcAft>
                <a:spcPct val="0"/>
              </a:spcAft>
              <a:defRPr>
                <a:solidFill>
                  <a:schemeClr val="tx1"/>
                </a:solidFill>
                <a:latin typeface="Calibri" pitchFamily="34" charset="0"/>
              </a:defRPr>
            </a:lvl6pPr>
            <a:lvl7pPr marL="2971800" indent="-228600" defTabSz="947738" fontAlgn="base">
              <a:spcBef>
                <a:spcPct val="0"/>
              </a:spcBef>
              <a:spcAft>
                <a:spcPct val="0"/>
              </a:spcAft>
              <a:defRPr>
                <a:solidFill>
                  <a:schemeClr val="tx1"/>
                </a:solidFill>
                <a:latin typeface="Calibri" pitchFamily="34" charset="0"/>
              </a:defRPr>
            </a:lvl7pPr>
            <a:lvl8pPr marL="3429000" indent="-228600" defTabSz="947738" fontAlgn="base">
              <a:spcBef>
                <a:spcPct val="0"/>
              </a:spcBef>
              <a:spcAft>
                <a:spcPct val="0"/>
              </a:spcAft>
              <a:defRPr>
                <a:solidFill>
                  <a:schemeClr val="tx1"/>
                </a:solidFill>
                <a:latin typeface="Calibri" pitchFamily="34" charset="0"/>
              </a:defRPr>
            </a:lvl8pPr>
            <a:lvl9pPr marL="3886200" indent="-228600" defTabSz="94773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FF83FB0-0658-461D-88D2-7170348318B3}" type="slidenum">
              <a:rPr lang="en-US" altLang="tr-TR" smtClean="0">
                <a:latin typeface="Verdana" pitchFamily="34" charset="0"/>
              </a:rPr>
              <a:pPr fontAlgn="base">
                <a:spcBef>
                  <a:spcPct val="0"/>
                </a:spcBef>
                <a:spcAft>
                  <a:spcPct val="0"/>
                </a:spcAft>
                <a:defRPr/>
              </a:pPr>
              <a:t>32</a:t>
            </a:fld>
            <a:endParaRPr lang="en-US" altLang="tr-TR" smtClean="0">
              <a:latin typeface="Verdana"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a:t>
            </a:r>
          </a:p>
          <a:p>
            <a:pPr algn="just" eaLnBrk="1" hangingPunct="1">
              <a:spcBef>
                <a:spcPct val="0"/>
              </a:spcBef>
            </a:pPr>
            <a:endParaRPr lang="tr-TR" altLang="tr-TR" smtClean="0"/>
          </a:p>
          <a:p>
            <a:pPr algn="just" eaLnBrk="1" hangingPunct="1">
              <a:spcBef>
                <a:spcPct val="0"/>
              </a:spcBef>
            </a:pPr>
            <a:r>
              <a:rPr lang="tr-TR" altLang="tr-TR" smtClean="0"/>
              <a:t>Kurumsal düzeyde zarar azaltma çalışmaları tehlike profili belirlemeye ek olarak Tehlike Avı yöntemi ile yapılabilir. Tehlike Avı formları ile can ve mal kaybına yol açabilecek, eğitim ve öğretimde kesintiye neden olacak riskler belirlenerek zarar azaltma planları oluşturulabilir. Tehlike Avı çalışmalarının takibini kolaylaştırmak amacıyla, afet ve acil durum yönetimi kurulu tarafından formlar oluşturulabilir. Örnek bir form yansıda görünmektedir. Bu formların zarar azaltma planlamasının bir parçası olduğu unutulmamalıdır.</a:t>
            </a:r>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uygulama yaptırıyor ise, yansıdaki form veya ‘Genel Bilgiler Formu’ ile yine bir önceki yansıda yer alan ‘Durum Tespit Detay Formu’ nu kullanarak Tehlike Avı uygulamasını gerçekleştirebilir. </a:t>
            </a:r>
            <a:endParaRPr lang="en-US" alt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 </a:t>
            </a:r>
          </a:p>
          <a:p>
            <a:pPr algn="just" eaLnBrk="1" hangingPunct="1">
              <a:spcBef>
                <a:spcPct val="0"/>
              </a:spcBef>
            </a:pPr>
            <a:endParaRPr lang="tr-TR" altLang="tr-TR" b="1" smtClean="0"/>
          </a:p>
          <a:p>
            <a:pPr eaLnBrk="1" hangingPunct="1">
              <a:spcBef>
                <a:spcPct val="0"/>
              </a:spcBef>
            </a:pPr>
            <a:r>
              <a:rPr lang="tr-TR" altLang="tr-TR" smtClean="0"/>
              <a:t> Planlama çalışmalarının bir diğer önemli adımını hazırlık safhasına ait çalışmalar oluşturmaktadır. </a:t>
            </a:r>
          </a:p>
          <a:p>
            <a:pPr eaLnBrk="1" hangingPunct="1">
              <a:spcBef>
                <a:spcPct val="0"/>
              </a:spcBef>
            </a:pPr>
            <a:endParaRPr lang="tr-TR" altLang="tr-TR" smtClean="0"/>
          </a:p>
          <a:p>
            <a:pPr eaLnBrk="1" hangingPunct="1">
              <a:spcBef>
                <a:spcPct val="0"/>
              </a:spcBef>
            </a:pPr>
            <a:r>
              <a:rPr lang="tr-TR" altLang="tr-TR" b="1" smtClean="0"/>
              <a:t>NOT: </a:t>
            </a:r>
            <a:r>
              <a:rPr lang="tr-TR" altLang="tr-TR" smtClean="0"/>
              <a:t>Eğitmen bir sonraki sunuya geçer.</a:t>
            </a:r>
            <a:endParaRPr lang="tr-TR" altLang="tr-TR" b="1" smtClean="0"/>
          </a:p>
          <a:p>
            <a:pPr algn="just" eaLnBrk="1" hangingPunct="1">
              <a:spcBef>
                <a:spcPct val="0"/>
              </a:spcBef>
            </a:pPr>
            <a:endParaRPr lang="tr-TR" altLang="tr-TR" b="1" smtClean="0"/>
          </a:p>
        </p:txBody>
      </p:sp>
      <p:sp>
        <p:nvSpPr>
          <p:cNvPr id="1034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913262-1E12-4220-B3EB-E7051B17DEAA}" type="slidenum">
              <a:rPr lang="tr-TR" altLang="tr-TR" smtClean="0"/>
              <a:pPr fontAlgn="base">
                <a:spcBef>
                  <a:spcPct val="0"/>
                </a:spcBef>
                <a:spcAft>
                  <a:spcPct val="0"/>
                </a:spcAft>
                <a:defRPr/>
              </a:pPr>
              <a:t>33</a:t>
            </a:fld>
            <a:endParaRPr lang="tr-TR" alt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 </a:t>
            </a:r>
          </a:p>
          <a:p>
            <a:pPr algn="just" eaLnBrk="1" hangingPunct="1">
              <a:spcBef>
                <a:spcPct val="0"/>
              </a:spcBef>
            </a:pPr>
            <a:endParaRPr lang="tr-TR" altLang="tr-TR" b="1" smtClean="0"/>
          </a:p>
          <a:p>
            <a:pPr algn="just" eaLnBrk="1" hangingPunct="1">
              <a:lnSpc>
                <a:spcPct val="130000"/>
              </a:lnSpc>
              <a:spcBef>
                <a:spcPct val="50000"/>
              </a:spcBef>
            </a:pPr>
            <a:r>
              <a:rPr lang="tr-TR" altLang="tr-TR" smtClean="0"/>
              <a:t>Zarar azaltma safhasında yapılan çalışmalar ve alınan önlemlerle olayların durdurulması veya önlenmesi her zaman mümkün olmayacağı için, </a:t>
            </a:r>
          </a:p>
          <a:p>
            <a:pPr algn="just" eaLnBrk="1" hangingPunct="1">
              <a:lnSpc>
                <a:spcPct val="130000"/>
              </a:lnSpc>
              <a:spcBef>
                <a:spcPct val="50000"/>
              </a:spcBef>
            </a:pPr>
            <a:endParaRPr lang="tr-TR" altLang="tr-TR" smtClean="0"/>
          </a:p>
          <a:p>
            <a:pPr algn="just" eaLnBrk="1" hangingPunct="1">
              <a:lnSpc>
                <a:spcPct val="130000"/>
              </a:lnSpc>
              <a:spcBef>
                <a:spcPct val="50000"/>
              </a:spcBef>
            </a:pPr>
            <a:r>
              <a:rPr lang="tr-TR" altLang="tr-TR" smtClean="0"/>
              <a:t>hazırlık safhasında öğrenci, öğretmen ve çalışanların canı ve malı ile milli servetleri, afetlerin yıkıcı etkilerinden koruyacak bazı faaliyetlerin yürütülmesi zorunlu olmaktadır. </a:t>
            </a:r>
          </a:p>
          <a:p>
            <a:pPr algn="just" eaLnBrk="1" hangingPunct="1">
              <a:spcBef>
                <a:spcPct val="0"/>
              </a:spcBef>
            </a:pPr>
            <a:endParaRPr lang="tr-TR" altLang="tr-TR" smtClean="0"/>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bir sonraki sunuya geçer.</a:t>
            </a:r>
            <a:endParaRPr lang="tr-TR" altLang="tr-TR" b="1" smtClean="0"/>
          </a:p>
          <a:p>
            <a:pPr algn="just" eaLnBrk="1" hangingPunct="1">
              <a:spcBef>
                <a:spcPct val="0"/>
              </a:spcBef>
            </a:pPr>
            <a:endParaRPr lang="tr-TR" altLang="tr-TR" b="1" smtClean="0"/>
          </a:p>
        </p:txBody>
      </p:sp>
      <p:sp>
        <p:nvSpPr>
          <p:cNvPr id="1044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FD2BD11-2980-4A02-95B7-49EB634BD9FB}" type="slidenum">
              <a:rPr lang="tr-TR" altLang="tr-TR" smtClean="0"/>
              <a:pPr fontAlgn="base">
                <a:spcBef>
                  <a:spcPct val="0"/>
                </a:spcBef>
                <a:spcAft>
                  <a:spcPct val="0"/>
                </a:spcAft>
                <a:defRPr/>
              </a:pPr>
              <a:t>34</a:t>
            </a:fld>
            <a:endParaRPr lang="tr-TR" alt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45 sn. </a:t>
            </a:r>
          </a:p>
          <a:p>
            <a:pPr algn="just" eaLnBrk="1" hangingPunct="1">
              <a:spcBef>
                <a:spcPct val="0"/>
              </a:spcBef>
            </a:pPr>
            <a:endParaRPr lang="tr-TR" altLang="tr-TR" b="1" smtClean="0"/>
          </a:p>
          <a:p>
            <a:pPr eaLnBrk="1" hangingPunct="1">
              <a:spcBef>
                <a:spcPct val="0"/>
              </a:spcBef>
            </a:pPr>
            <a:r>
              <a:rPr lang="tr-TR" altLang="tr-TR" smtClean="0"/>
              <a:t>Bu süreçte yürütülecek faaliyetler;</a:t>
            </a:r>
          </a:p>
          <a:p>
            <a:pPr eaLnBrk="1" hangingPunct="1">
              <a:spcBef>
                <a:spcPct val="0"/>
              </a:spcBef>
            </a:pPr>
            <a:endParaRPr lang="tr-TR" altLang="tr-TR" smtClean="0"/>
          </a:p>
          <a:p>
            <a:pPr eaLnBrk="1" hangingPunct="1">
              <a:spcBef>
                <a:spcPct val="0"/>
              </a:spcBef>
            </a:pPr>
            <a:r>
              <a:rPr lang="tr-TR" altLang="tr-TR" b="1" smtClean="0"/>
              <a:t>NOT: </a:t>
            </a:r>
            <a:r>
              <a:rPr lang="tr-TR" altLang="tr-TR" smtClean="0"/>
              <a:t>Eğitmen sunudaki bilgileri okur.</a:t>
            </a:r>
          </a:p>
          <a:p>
            <a:pPr eaLnBrk="1" hangingPunct="1">
              <a:spcBef>
                <a:spcPct val="0"/>
              </a:spcBef>
            </a:pPr>
            <a:endParaRPr lang="tr-TR" altLang="tr-TR" smtClean="0"/>
          </a:p>
          <a:p>
            <a:pPr eaLnBrk="1" hangingPunct="1">
              <a:spcBef>
                <a:spcPct val="0"/>
              </a:spcBef>
            </a:pPr>
            <a:endParaRPr lang="tr-TR" altLang="tr-TR" b="1" smtClean="0"/>
          </a:p>
          <a:p>
            <a:pPr algn="just" eaLnBrk="1" hangingPunct="1">
              <a:spcBef>
                <a:spcPct val="0"/>
              </a:spcBef>
            </a:pPr>
            <a:endParaRPr lang="tr-TR" altLang="tr-TR" b="1" smtClean="0"/>
          </a:p>
        </p:txBody>
      </p:sp>
      <p:sp>
        <p:nvSpPr>
          <p:cNvPr id="1054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29314FB-5B50-4727-BDF3-E649F6789531}" type="slidenum">
              <a:rPr lang="tr-TR" altLang="tr-TR" smtClean="0"/>
              <a:pPr fontAlgn="base">
                <a:spcBef>
                  <a:spcPct val="0"/>
                </a:spcBef>
                <a:spcAft>
                  <a:spcPct val="0"/>
                </a:spcAft>
                <a:defRPr/>
              </a:pPr>
              <a:t>35</a:t>
            </a:fld>
            <a:endParaRPr lang="tr-TR" alt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07523"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30 sn.</a:t>
            </a:r>
          </a:p>
          <a:p>
            <a:pPr algn="just" eaLnBrk="1" hangingPunct="1">
              <a:spcBef>
                <a:spcPct val="0"/>
              </a:spcBef>
            </a:pPr>
            <a:endParaRPr lang="tr-TR" altLang="tr-TR" smtClean="0"/>
          </a:p>
          <a:p>
            <a:pPr algn="just" eaLnBrk="1" hangingPunct="1">
              <a:spcBef>
                <a:spcPct val="0"/>
              </a:spcBef>
            </a:pPr>
            <a:r>
              <a:rPr lang="tr-TR" altLang="tr-TR" smtClean="0"/>
              <a:t>Afet öncesinde önleme ve zarar azaltma aşamasında alınan tüm önlemlere karşın deprem, ani seller, fırtına ve tayfunlar gibi bazı tehlikeleri önlemek ve risklerini tamamen ortadan kaldırmak mümkün olamayacağı için hazırlık aşamasında bazı önemli faaliyetlerin yürütülmesi kaçınılmazdır. Bu faaliyetlerin yanı sıra okullar kazalar, kavgalar, zehirlenmeler, küçük çaplı yangınlar gibi acil durumlarla çok sık karşılaştıkları için gerekli hazırlık faaliyetlerini sürekli güncel ve uygulanabilir düzeyde tutmak zorundadırlar. </a:t>
            </a:r>
          </a:p>
          <a:p>
            <a:pPr algn="just" eaLnBrk="1" hangingPunct="1">
              <a:spcBef>
                <a:spcPct val="0"/>
              </a:spcBef>
            </a:pPr>
            <a:endParaRPr lang="tr-TR" altLang="tr-TR" smtClean="0"/>
          </a:p>
          <a:p>
            <a:pPr algn="just" eaLnBrk="1" hangingPunct="1">
              <a:spcBef>
                <a:spcPct val="0"/>
              </a:spcBef>
            </a:pPr>
            <a:r>
              <a:rPr lang="tr-TR" altLang="tr-TR" smtClean="0"/>
              <a:t>Hazırlık evresinin ana hedefi, tehlikelerin topluluklar ve yaşam alanları üzerinde doğuracağı olumsuz sonuçlarına karşı önlemler alarak, doğru zamanlama ve etkili müdahale için ön hazırlıkların yapılmasıdır. Kısacası, herhangi bir afet anında acil yardım ihtiyaçlarının karşılanabilmesi ve “arama-kurtarma” kabiliyetinin geliştirilmesi için yapılması gereken faaliyetlerin tümüdür.</a:t>
            </a:r>
          </a:p>
          <a:p>
            <a:pPr algn="just" eaLnBrk="1" hangingPunct="1">
              <a:spcBef>
                <a:spcPct val="0"/>
              </a:spcBef>
            </a:pPr>
            <a:endParaRPr lang="tr-TR" altLang="tr-TR" smtClean="0"/>
          </a:p>
          <a:p>
            <a:pPr algn="just" eaLnBrk="1" hangingPunct="1">
              <a:spcBef>
                <a:spcPct val="0"/>
              </a:spcBef>
            </a:pPr>
            <a:r>
              <a:rPr lang="tr-TR" altLang="tr-TR" smtClean="0"/>
              <a:t>Hazırlık Planı safhasında yapılması gereken çalışmalar … şeklinde özetlenebilir.</a:t>
            </a:r>
          </a:p>
        </p:txBody>
      </p:sp>
      <p:sp>
        <p:nvSpPr>
          <p:cNvPr id="10650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6C332A-44F4-4493-96A2-4D952E756F9B}" type="slidenum">
              <a:rPr lang="tr-TR" altLang="tr-TR" smtClean="0"/>
              <a:pPr fontAlgn="base">
                <a:spcBef>
                  <a:spcPct val="0"/>
                </a:spcBef>
                <a:spcAft>
                  <a:spcPct val="0"/>
                </a:spcAft>
                <a:defRPr/>
              </a:pPr>
              <a:t>36</a:t>
            </a:fld>
            <a:endParaRPr lang="tr-TR" alt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250883" name="Rectangle 3"/>
          <p:cNvSpPr>
            <a:spLocks noGrp="1"/>
          </p:cNvSpPr>
          <p:nvPr>
            <p:ph type="body" idx="1"/>
          </p:nvPr>
        </p:nvSpPr>
        <p:spPr bwMode="auto">
          <a:extLst/>
        </p:spPr>
        <p:txBody>
          <a:bodyPr wrap="square" numCol="1" anchor="t" anchorCtr="0" compatLnSpc="1">
            <a:prstTxWarp prst="textNoShape">
              <a:avLst/>
            </a:prstTxWarp>
            <a:normAutofit fontScale="92500" lnSpcReduction="20000"/>
          </a:bodyPr>
          <a:lstStyle/>
          <a:p>
            <a:pPr eaLnBrk="1" fontAlgn="auto" hangingPunct="1">
              <a:spcBef>
                <a:spcPts val="0"/>
              </a:spcBef>
              <a:spcAft>
                <a:spcPts val="0"/>
              </a:spcAft>
              <a:defRPr/>
            </a:pPr>
            <a:r>
              <a:rPr lang="tr-TR" altLang="tr-TR" b="1" dirty="0" smtClean="0"/>
              <a:t>Önerilen  Süre:  1 </a:t>
            </a:r>
            <a:r>
              <a:rPr lang="tr-TR" altLang="tr-TR" b="1" dirty="0" err="1" smtClean="0"/>
              <a:t>dk</a:t>
            </a:r>
            <a:r>
              <a:rPr lang="tr-TR" altLang="tr-TR" b="1" dirty="0" smtClean="0"/>
              <a:t>.</a:t>
            </a:r>
          </a:p>
          <a:p>
            <a:pPr eaLnBrk="1" fontAlgn="auto" hangingPunct="1">
              <a:spcBef>
                <a:spcPts val="0"/>
              </a:spcBef>
              <a:spcAft>
                <a:spcPts val="0"/>
              </a:spcAft>
              <a:defRPr/>
            </a:pPr>
            <a:endParaRPr lang="tr-TR" altLang="tr-TR" dirty="0" smtClean="0"/>
          </a:p>
          <a:p>
            <a:pPr eaLnBrk="1" fontAlgn="auto" hangingPunct="1">
              <a:spcBef>
                <a:spcPts val="0"/>
              </a:spcBef>
              <a:spcAft>
                <a:spcPts val="0"/>
              </a:spcAft>
              <a:defRPr/>
            </a:pPr>
            <a:r>
              <a:rPr lang="tr-TR" altLang="tr-TR" b="1" dirty="0" smtClean="0"/>
              <a:t>Yansıda tahliye anına ait bir resim görmektesiniz.</a:t>
            </a:r>
          </a:p>
          <a:p>
            <a:pPr eaLnBrk="1" fontAlgn="auto" hangingPunct="1">
              <a:spcBef>
                <a:spcPts val="0"/>
              </a:spcBef>
              <a:spcAft>
                <a:spcPts val="0"/>
              </a:spcAft>
              <a:defRPr/>
            </a:pPr>
            <a:endParaRPr lang="tr-TR" altLang="tr-TR" dirty="0" smtClean="0"/>
          </a:p>
          <a:p>
            <a:pPr algn="just" eaLnBrk="1" fontAlgn="auto" hangingPunct="1">
              <a:spcBef>
                <a:spcPts val="0"/>
              </a:spcBef>
              <a:spcAft>
                <a:spcPts val="0"/>
              </a:spcAft>
              <a:defRPr/>
            </a:pPr>
            <a:r>
              <a:rPr lang="tr-TR" dirty="0" smtClean="0"/>
              <a:t>Doğa olayları, insan veya teknolojiden kaynaklanan bir tehlikenin risk oluşturması durumunda, tehlikeden etkilenen veya etkilenme ihtimali olan kişilerin daha güvenli bir yere taşınmasına “tahliye” denir.</a:t>
            </a:r>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Toplu tahliyeler yetkili makamların yönetimiyle ve yardımıyla yapılmaktadır. Bu süreçte tahliye edilen kişiler risk altında olabileceği için, tahliye çok iyi planlanır ve dikkatlice yürütülür.</a:t>
            </a:r>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Başarılı tahliye yapabilmenin tek yolu tahliye planını düzenli tatbikat yaparak uygulamak ve planı düzenli aralıklarla güncellemektir.</a:t>
            </a:r>
          </a:p>
          <a:p>
            <a:pPr algn="just" eaLnBrk="1" fontAlgn="auto" hangingPunct="1">
              <a:spcBef>
                <a:spcPts val="0"/>
              </a:spcBef>
              <a:spcAft>
                <a:spcPts val="0"/>
              </a:spcAft>
              <a:buFont typeface="Arial" charset="0"/>
              <a:buNone/>
              <a:defRPr/>
            </a:pPr>
            <a:endParaRPr lang="tr-TR" altLang="tr-TR" b="1" dirty="0" smtClean="0"/>
          </a:p>
          <a:p>
            <a:pPr eaLnBrk="1" fontAlgn="auto" hangingPunct="1">
              <a:spcBef>
                <a:spcPts val="0"/>
              </a:spcBef>
              <a:spcAft>
                <a:spcPts val="0"/>
              </a:spcAft>
              <a:buFont typeface="Arial" charset="0"/>
              <a:buNone/>
              <a:defRPr/>
            </a:pPr>
            <a:endParaRPr lang="tr-TR" altLang="tr-TR" b="1" dirty="0" smtClean="0"/>
          </a:p>
          <a:p>
            <a:pPr eaLnBrk="1" fontAlgn="auto" hangingPunct="1">
              <a:spcBef>
                <a:spcPts val="0"/>
              </a:spcBef>
              <a:spcAft>
                <a:spcPts val="0"/>
              </a:spcAft>
              <a:buFont typeface="Arial" charset="0"/>
              <a:buNone/>
              <a:defRPr/>
            </a:pPr>
            <a:r>
              <a:rPr lang="tr-TR" altLang="tr-TR" b="1" dirty="0" smtClean="0"/>
              <a:t>Afetler sonrasında en hızlı ve etkili şekilde bulunduğumuz mekânların tahliyesinin sağlanabilmesi için;</a:t>
            </a:r>
          </a:p>
          <a:p>
            <a:pPr eaLnBrk="1" fontAlgn="auto" hangingPunct="1">
              <a:spcBef>
                <a:spcPts val="0"/>
              </a:spcBef>
              <a:spcAft>
                <a:spcPts val="0"/>
              </a:spcAft>
              <a:buFont typeface="Arial" charset="0"/>
              <a:buNone/>
              <a:defRPr/>
            </a:pPr>
            <a:endParaRPr lang="tr-TR" altLang="tr-TR" b="1" dirty="0" smtClean="0"/>
          </a:p>
          <a:p>
            <a:pPr eaLnBrk="1" fontAlgn="auto" hangingPunct="1">
              <a:spcBef>
                <a:spcPts val="0"/>
              </a:spcBef>
              <a:spcAft>
                <a:spcPts val="0"/>
              </a:spcAft>
              <a:buFont typeface="Arial" charset="0"/>
              <a:buNone/>
              <a:defRPr/>
            </a:pPr>
            <a:endParaRPr lang="tr-TR" altLang="tr-TR" b="1" dirty="0" smtClean="0"/>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Yetkililerin hoparlör, radyo gibi çeşitli iletişim araçlarından yapacakları uyarılar doğrultusunda hareket etmeliyiz.</a:t>
            </a:r>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Koruyucu giysiler ve sağlam ayakkabılar giymeliyiz.</a:t>
            </a:r>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İlaç, kimlik gibi kişisel eşyalarımızı yanımıza almalıyız.</a:t>
            </a:r>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Kapımızı kilitlemeliyiz.</a:t>
            </a:r>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Yetkililerin belirttiği tahliye yollarını kullanmalıyız.</a:t>
            </a:r>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Afet sonrası binada yapısal bir hasar yoksa (bu konuda yetkililer tarafından bize bilgi verilmişse) içeride kalmak güvenlidir.</a:t>
            </a:r>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Elektrik şalterini, su ve doğalgaz vanalarını kapatmalıyız.</a:t>
            </a:r>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Tanıdıklarımıza nereye gittiğimizi haber vermeliyiz.</a:t>
            </a:r>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Yalnız yaşayan, yaşlı ve engelli komşularımıza yardımcı olmalıyız.</a:t>
            </a:r>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Evcil hayvanlarımız için önlem almalıyız.</a:t>
            </a:r>
          </a:p>
          <a:p>
            <a:pPr marL="185766" indent="-185766" eaLnBrk="1" fontAlgn="auto" hangingPunct="1">
              <a:lnSpc>
                <a:spcPct val="80000"/>
              </a:lnSpc>
              <a:spcBef>
                <a:spcPts val="0"/>
              </a:spcBef>
              <a:spcAft>
                <a:spcPts val="0"/>
              </a:spcAft>
              <a:buFont typeface="Arial" pitchFamily="34" charset="0"/>
              <a:buChar char="•"/>
              <a:defRPr/>
            </a:pPr>
            <a:r>
              <a:rPr lang="tr-TR" altLang="tr-TR" dirty="0" smtClean="0"/>
              <a:t>“Tehlike geçti” değerlendirmesi yapılana kadar binaya hiçbir nedenle tekrar girmemeliyiz.</a:t>
            </a:r>
          </a:p>
          <a:p>
            <a:pPr eaLnBrk="1" fontAlgn="auto" hangingPunct="1">
              <a:spcBef>
                <a:spcPts val="0"/>
              </a:spcBef>
              <a:spcAft>
                <a:spcPts val="0"/>
              </a:spcAft>
              <a:defRPr/>
            </a:pPr>
            <a:endParaRPr lang="tr-TR"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b="1" smtClean="0"/>
              <a:t>Önerilen  Süre: 5 sn.</a:t>
            </a:r>
          </a:p>
          <a:p>
            <a:pPr eaLnBrk="1" hangingPunct="1">
              <a:spcBef>
                <a:spcPct val="0"/>
              </a:spcBef>
            </a:pPr>
            <a:endParaRPr lang="tr-TR" altLang="tr-TR" smtClean="0"/>
          </a:p>
          <a:p>
            <a:pPr eaLnBrk="1" hangingPunct="1">
              <a:spcBef>
                <a:spcPct val="0"/>
              </a:spcBef>
            </a:pPr>
            <a:r>
              <a:rPr lang="tr-TR" altLang="tr-TR" b="1" smtClean="0"/>
              <a:t>Yansıda tahliye sonrası toplanma alanından bir resim görmektesiniz.</a:t>
            </a:r>
          </a:p>
          <a:p>
            <a:pPr eaLnBrk="1" hangingPunct="1">
              <a:spcBef>
                <a:spcPct val="0"/>
              </a:spcBef>
            </a:pPr>
            <a:endParaRPr lang="tr-TR" altLang="tr-TR" smtClean="0"/>
          </a:p>
          <a:p>
            <a:pPr eaLnBrk="1" hangingPunct="1">
              <a:spcBef>
                <a:spcPct val="0"/>
              </a:spcBef>
            </a:pPr>
            <a:endParaRPr lang="tr-TR" alt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 </a:t>
            </a:r>
          </a:p>
          <a:p>
            <a:pPr algn="just" eaLnBrk="1" hangingPunct="1">
              <a:spcBef>
                <a:spcPct val="0"/>
              </a:spcBef>
            </a:pPr>
            <a:endParaRPr lang="tr-TR" altLang="tr-TR" b="1" smtClean="0"/>
          </a:p>
          <a:p>
            <a:pPr algn="just" eaLnBrk="1" hangingPunct="1">
              <a:spcBef>
                <a:spcPct val="0"/>
              </a:spcBef>
            </a:pPr>
            <a:r>
              <a:rPr lang="tr-TR" altLang="tr-TR" smtClean="0"/>
              <a:t>Afet ve Acil Durum yönetimi için öncesinde yapılan zarar azaltma ve hazırlık çalışmalarının önemi  kadar afet veya acil durum anında en hızlı ve etkili müdahalenin gerçekleştirilmesi de bir o kadar önemlidir.</a:t>
            </a:r>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bir sonraki sunuya geçer.</a:t>
            </a:r>
            <a:endParaRPr lang="tr-TR" altLang="tr-TR" b="1" smtClean="0"/>
          </a:p>
          <a:p>
            <a:pPr algn="just" eaLnBrk="1" hangingPunct="1">
              <a:spcBef>
                <a:spcPct val="0"/>
              </a:spcBef>
            </a:pPr>
            <a:endParaRPr lang="tr-TR" altLang="tr-TR" b="1" smtClean="0"/>
          </a:p>
        </p:txBody>
      </p:sp>
      <p:sp>
        <p:nvSpPr>
          <p:cNvPr id="1095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FFED67-1511-42DB-8161-D69F6A619AC4}" type="slidenum">
              <a:rPr lang="tr-TR" altLang="tr-TR" smtClean="0"/>
              <a:pPr fontAlgn="base">
                <a:spcBef>
                  <a:spcPct val="0"/>
                </a:spcBef>
                <a:spcAft>
                  <a:spcPct val="0"/>
                </a:spcAft>
                <a:defRPr/>
              </a:pPr>
              <a:t>39</a:t>
            </a:fld>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4755"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lnSpc>
                <a:spcPct val="80000"/>
              </a:lnSpc>
              <a:spcBef>
                <a:spcPct val="0"/>
              </a:spcBef>
            </a:pPr>
            <a:r>
              <a:rPr lang="tr-TR" altLang="tr-TR" b="1" smtClean="0"/>
              <a:t>Önerilen Süre: 45 sn.</a:t>
            </a:r>
          </a:p>
          <a:p>
            <a:pPr algn="just" eaLnBrk="1" hangingPunct="1">
              <a:lnSpc>
                <a:spcPct val="80000"/>
              </a:lnSpc>
              <a:spcBef>
                <a:spcPct val="0"/>
              </a:spcBef>
            </a:pPr>
            <a:endParaRPr lang="tr-TR" altLang="tr-TR" b="1" smtClean="0"/>
          </a:p>
          <a:p>
            <a:pPr algn="just" eaLnBrk="1" hangingPunct="1">
              <a:lnSpc>
                <a:spcPct val="80000"/>
              </a:lnSpc>
              <a:spcBef>
                <a:spcPct val="0"/>
              </a:spcBef>
            </a:pPr>
            <a:r>
              <a:rPr lang="tr-TR" altLang="tr-TR" smtClean="0"/>
              <a:t>T.C. Başbakanlık Afet ve Acil Durum Yönetimi Başkanlığı AFAD ülkemizin afetlere yönelik olarak hazırlanması ve zarar görebilirliğe karşı kapasitesinin artırılması amacı ile tüm Türkiye’de “Afete Hazır Türkiye” projesini başlatmıştır. 2012 yılında temelleri atılan ve 2013 yılında hayata geçirilen proje ile AFAD toplumumuzun tüm kesimlerine ulaşmayı hedeflediğinden 4 ana kampanya oluşturulmuştur.</a:t>
            </a:r>
          </a:p>
          <a:p>
            <a:pPr algn="just" eaLnBrk="1" hangingPunct="1">
              <a:lnSpc>
                <a:spcPct val="80000"/>
              </a:lnSpc>
              <a:spcBef>
                <a:spcPct val="0"/>
              </a:spcBef>
            </a:pPr>
            <a:r>
              <a:rPr lang="tr-TR" altLang="tr-TR" smtClean="0"/>
              <a:t>Bu kampanyalar;</a:t>
            </a:r>
          </a:p>
          <a:p>
            <a:pPr algn="just" eaLnBrk="1" hangingPunct="1">
              <a:lnSpc>
                <a:spcPct val="80000"/>
              </a:lnSpc>
              <a:spcBef>
                <a:spcPct val="0"/>
              </a:spcBef>
            </a:pPr>
            <a:endParaRPr lang="tr-TR" altLang="tr-TR" smtClean="0"/>
          </a:p>
          <a:p>
            <a:pPr algn="just" eaLnBrk="1" hangingPunct="1">
              <a:lnSpc>
                <a:spcPct val="80000"/>
              </a:lnSpc>
              <a:spcBef>
                <a:spcPct val="0"/>
              </a:spcBef>
            </a:pPr>
            <a:r>
              <a:rPr lang="tr-TR" altLang="tr-TR" smtClean="0"/>
              <a:t>	Afete Hazır Aile</a:t>
            </a:r>
          </a:p>
          <a:p>
            <a:pPr algn="just" eaLnBrk="1" hangingPunct="1">
              <a:lnSpc>
                <a:spcPct val="80000"/>
              </a:lnSpc>
              <a:spcBef>
                <a:spcPct val="0"/>
              </a:spcBef>
            </a:pPr>
            <a:r>
              <a:rPr lang="tr-TR" altLang="tr-TR" smtClean="0"/>
              <a:t>	Afete Hazır Okul</a:t>
            </a:r>
          </a:p>
          <a:p>
            <a:pPr algn="just" eaLnBrk="1" hangingPunct="1">
              <a:lnSpc>
                <a:spcPct val="80000"/>
              </a:lnSpc>
              <a:spcBef>
                <a:spcPct val="0"/>
              </a:spcBef>
            </a:pPr>
            <a:r>
              <a:rPr lang="tr-TR" altLang="tr-TR" smtClean="0"/>
              <a:t>	Afete Hazır Gönüllü Gençler</a:t>
            </a:r>
          </a:p>
          <a:p>
            <a:pPr algn="just" eaLnBrk="1" hangingPunct="1">
              <a:lnSpc>
                <a:spcPct val="80000"/>
              </a:lnSpc>
              <a:spcBef>
                <a:spcPct val="0"/>
              </a:spcBef>
            </a:pPr>
            <a:r>
              <a:rPr lang="tr-TR" altLang="tr-TR" smtClean="0"/>
              <a:t>	Afete Hazır İşyeri olup, bugün sizlerle Afete Hazır Okul Projesi kapsamında hazırlanmış olan Okul Afet ve Acil Durum Yönetimi Planı Hazırlama Kılavuzu Eğitimi  için bir aradayız. </a:t>
            </a:r>
          </a:p>
          <a:p>
            <a:pPr algn="just" eaLnBrk="1" hangingPunct="1">
              <a:lnSpc>
                <a:spcPct val="80000"/>
              </a:lnSpc>
              <a:spcBef>
                <a:spcPct val="0"/>
              </a:spcBef>
            </a:pPr>
            <a:endParaRPr lang="tr-TR" altLang="tr-TR" smtClean="0"/>
          </a:p>
          <a:p>
            <a:pPr algn="just" eaLnBrk="1" hangingPunct="1">
              <a:spcBef>
                <a:spcPct val="0"/>
              </a:spcBef>
            </a:pPr>
            <a:r>
              <a:rPr lang="tr-TR" altLang="tr-TR" smtClean="0"/>
              <a:t>Daha sonra düzenlenecek eğitimler ve yaşadığınız bölgede düzenlenecek etkinlikler hakkında sizleri bilgilendirmeye devam etmek istiyoruz. Bunun için </a:t>
            </a:r>
            <a:r>
              <a:rPr lang="tr-TR" altLang="tr-TR" b="1" smtClean="0"/>
              <a:t>dağıtmış olduğumuz bilgi formlarını</a:t>
            </a:r>
            <a:r>
              <a:rPr lang="tr-TR" altLang="tr-TR" smtClean="0"/>
              <a:t> eksiksiz olarak doldurarak, eğitim sonunda bana teslim etmenizi rica ediyorum.</a:t>
            </a:r>
          </a:p>
          <a:p>
            <a:pPr algn="just" eaLnBrk="1" hangingPunct="1">
              <a:spcBef>
                <a:spcPct val="0"/>
              </a:spcBef>
            </a:pPr>
            <a:endParaRPr lang="tr-TR" altLang="tr-TR" smtClean="0"/>
          </a:p>
          <a:p>
            <a:pPr algn="just" eaLnBrk="1" hangingPunct="1">
              <a:spcBef>
                <a:spcPct val="0"/>
              </a:spcBef>
            </a:pPr>
            <a:r>
              <a:rPr lang="tr-TR" altLang="tr-TR" smtClean="0"/>
              <a:t>Ayrıca çevrenizde yaşayan arkadaşlarınız, komşularınız, aile bireylerinize de çalışmamızı tanıtarak eğitimlerimizden faydalanmalarını sağlayabilirsiniz.</a:t>
            </a:r>
          </a:p>
          <a:p>
            <a:pPr algn="just" eaLnBrk="1" hangingPunct="1">
              <a:lnSpc>
                <a:spcPct val="80000"/>
              </a:lnSpc>
              <a:spcBef>
                <a:spcPct val="0"/>
              </a:spcBef>
            </a:pPr>
            <a:endParaRPr lang="tr-TR" altLang="tr-TR" smtClean="0"/>
          </a:p>
          <a:p>
            <a:pPr algn="just" eaLnBrk="1" hangingPunct="1">
              <a:lnSpc>
                <a:spcPct val="80000"/>
              </a:lnSpc>
              <a:spcBef>
                <a:spcPct val="0"/>
              </a:spcBef>
            </a:pPr>
            <a:r>
              <a:rPr lang="tr-TR" altLang="tr-TR" smtClean="0"/>
              <a:t>Öncelikle Afete Hazır Türkiye Kampanyası ve </a:t>
            </a:r>
            <a:r>
              <a:rPr lang="tr-TR" altLang="tr-TR" b="1" smtClean="0"/>
              <a:t>biz bu kampanyanın neresindeyiz </a:t>
            </a:r>
            <a:r>
              <a:rPr lang="tr-TR" altLang="tr-TR" smtClean="0"/>
              <a:t>bu konuda sizlere bilgi verelim:</a:t>
            </a:r>
          </a:p>
          <a:p>
            <a:pPr eaLnBrk="1" hangingPunct="1">
              <a:spcBef>
                <a:spcPct val="0"/>
              </a:spcBef>
            </a:pPr>
            <a:endParaRPr lang="tr-TR" altLang="tr-TR" smtClean="0"/>
          </a:p>
        </p:txBody>
      </p:sp>
      <p:sp>
        <p:nvSpPr>
          <p:cNvPr id="7373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6B1356-10D5-4EA7-A3D5-1C78AAC0612F}" type="slidenum">
              <a:rPr lang="tr-TR" altLang="tr-TR" smtClean="0"/>
              <a:pPr fontAlgn="base">
                <a:spcBef>
                  <a:spcPct val="0"/>
                </a:spcBef>
                <a:spcAft>
                  <a:spcPct val="0"/>
                </a:spcAft>
                <a:defRPr/>
              </a:pPr>
              <a:t>4</a:t>
            </a:fld>
            <a:endParaRPr lang="tr-TR" alt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a:t>
            </a:r>
          </a:p>
          <a:p>
            <a:pPr algn="just" eaLnBrk="1" hangingPunct="1">
              <a:spcBef>
                <a:spcPct val="0"/>
              </a:spcBef>
            </a:pPr>
            <a:endParaRPr lang="tr-TR" altLang="tr-TR" b="1" smtClean="0"/>
          </a:p>
          <a:p>
            <a:pPr eaLnBrk="1" hangingPunct="1">
              <a:spcBef>
                <a:spcPct val="0"/>
              </a:spcBef>
            </a:pPr>
            <a:r>
              <a:rPr lang="tr-TR" altLang="tr-TR" smtClean="0"/>
              <a:t>Müdahale safhasının ana amacı: </a:t>
            </a:r>
          </a:p>
          <a:p>
            <a:pPr eaLnBrk="1" hangingPunct="1">
              <a:spcBef>
                <a:spcPct val="0"/>
              </a:spcBef>
            </a:pPr>
            <a:endParaRPr lang="tr-TR" altLang="tr-TR" smtClean="0"/>
          </a:p>
          <a:p>
            <a:pPr eaLnBrk="1" hangingPunct="1">
              <a:spcBef>
                <a:spcPct val="0"/>
              </a:spcBef>
            </a:pPr>
            <a:r>
              <a:rPr lang="tr-TR" altLang="tr-TR" b="1" smtClean="0"/>
              <a:t>NOT: </a:t>
            </a:r>
            <a:r>
              <a:rPr lang="tr-TR" altLang="tr-TR" smtClean="0"/>
              <a:t>Eğitmen sunudaki bilgileri okur.</a:t>
            </a:r>
            <a:endParaRPr lang="tr-TR" altLang="tr-TR" b="1" smtClean="0"/>
          </a:p>
          <a:p>
            <a:pPr algn="just" eaLnBrk="1" hangingPunct="1">
              <a:spcBef>
                <a:spcPct val="0"/>
              </a:spcBef>
            </a:pPr>
            <a:endParaRPr lang="tr-TR" altLang="tr-TR" b="1" smtClean="0"/>
          </a:p>
        </p:txBody>
      </p:sp>
      <p:sp>
        <p:nvSpPr>
          <p:cNvPr id="1105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9D0DA4-CD42-48A2-BAFF-490B270964D0}" type="slidenum">
              <a:rPr lang="tr-TR" altLang="tr-TR" smtClean="0"/>
              <a:pPr fontAlgn="base">
                <a:spcBef>
                  <a:spcPct val="0"/>
                </a:spcBef>
                <a:spcAft>
                  <a:spcPct val="0"/>
                </a:spcAft>
                <a:defRPr/>
              </a:pPr>
              <a:t>40</a:t>
            </a:fld>
            <a:endParaRPr lang="tr-TR" alt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3" name="Not Yer Tutucusu 2"/>
          <p:cNvSpPr>
            <a:spLocks noGrp="1"/>
          </p:cNvSpPr>
          <p:nvPr>
            <p:ph type="body" idx="1"/>
          </p:nvPr>
        </p:nvSpPr>
        <p:spPr/>
        <p:txBody>
          <a:bodyPr>
            <a:normAutofit fontScale="92500" lnSpcReduction="20000"/>
          </a:bodyPr>
          <a:lstStyle/>
          <a:p>
            <a:pPr algn="just" eaLnBrk="1" fontAlgn="auto" hangingPunct="1">
              <a:spcBef>
                <a:spcPts val="0"/>
              </a:spcBef>
              <a:spcAft>
                <a:spcPts val="0"/>
              </a:spcAft>
              <a:defRPr/>
            </a:pPr>
            <a:r>
              <a:rPr lang="tr-TR" b="1" dirty="0" smtClean="0"/>
              <a:t>Önerilen Süre: 1 </a:t>
            </a:r>
            <a:r>
              <a:rPr lang="tr-TR" b="1" dirty="0" err="1" smtClean="0"/>
              <a:t>dk</a:t>
            </a:r>
            <a:r>
              <a:rPr lang="tr-TR" b="1" dirty="0" smtClean="0"/>
              <a:t> 20 sn.</a:t>
            </a:r>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Bir afetin oluşumunu takip eden ve afetin oluşundan hemen sonra başlayarak, afetin büyüklüğüne bağlı olarak 1-2 aylık süre içerisinde yapılan faaliyetlerin tümüdür. Müdahale evresinde ilk hedef, en kısa sürede en fazla insanın hayatını kurtarmaktır. Bunu, insan yaşamını ilgilendiren yaralıların sevk edilmesi-tedavisi, barınma ve yaşamsal ihtiyaçlarının temini gibi diğer faaliyetler takip eder. Müdahale evresi aynı zamanda otorite ve disiplin gerektirir. Tecrübeye dayalı bu süreç içerisinde ortaya çıkan gereksinimlerin hızla tespit edilmesi, iletişim ve eğitimli kadrolarla yeter sayıda ekipmanla müdahale edilmesi gerekir. Müdahale aşamasıyla eş zamanlı yürütülen diğer önemli çalışmalar ise, hasar tespitlerinin yapılması, tehlike yaratan enkazların kaldırılması ve patlama, yangın gibi ikincil afetlerin önlenmesidir. </a:t>
            </a:r>
          </a:p>
          <a:p>
            <a:pPr algn="just" eaLnBrk="1" fontAlgn="auto" hangingPunct="1">
              <a:spcBef>
                <a:spcPts val="0"/>
              </a:spcBef>
              <a:spcAft>
                <a:spcPts val="0"/>
              </a:spcAft>
              <a:defRPr/>
            </a:pPr>
            <a:r>
              <a:rPr lang="tr-TR" dirty="0" smtClean="0"/>
              <a:t>Afetin kısa süreli ve direk etkilerine hitap eden müdahale faaliyetleri ile afetin olumsuz etkilerini gidermek için bilgi ve becerilerin uygulanması, güvenliğin arttırılması, olası tehditlerin nedenleri ve kaynağının araştırılması, gözetim ve denetimlerin arttırılması, aksayan hizmetlerin en kısa sürede sürdürülebilirliğinin sağlanması faaliyetleri de eş zamanlı olarak yürütülmelidir. Bu nedenle bu evrede hızlı değerlendirme ve temel bilgilerin elde edilmesi ve artçı olay olasılıklarının değerlendirilmesi bu sürecin sağlıklı yürütülmesinde büyük önem taşımaktadır.  </a:t>
            </a:r>
          </a:p>
          <a:p>
            <a:pPr algn="just" eaLnBrk="1" fontAlgn="auto" hangingPunct="1">
              <a:spcBef>
                <a:spcPts val="0"/>
              </a:spcBef>
              <a:spcAft>
                <a:spcPts val="0"/>
              </a:spcAft>
              <a:defRPr/>
            </a:pPr>
            <a:r>
              <a:rPr lang="tr-TR" dirty="0" smtClean="0"/>
              <a:t> </a:t>
            </a:r>
          </a:p>
          <a:p>
            <a:pPr algn="just" eaLnBrk="1" fontAlgn="auto" hangingPunct="1">
              <a:spcBef>
                <a:spcPts val="0"/>
              </a:spcBef>
              <a:spcAft>
                <a:spcPts val="0"/>
              </a:spcAft>
              <a:defRPr/>
            </a:pPr>
            <a:r>
              <a:rPr lang="tr-TR" dirty="0" smtClean="0"/>
              <a:t>Ülkemizde yaygın olarak acil durum planlaması adı ile tanınan müdahale planının ana amacı; acil durum veya afet sonucu oluşan olaylara zamanında hızlı ve etkili olarak müdahale ederek can kaybı ve yaralanmaların artmaması, afetin neden olabileceği yangınlar,  patlamalar, salgınlar gibi ek tehlike ve risklerle can ve mal kaybının büyümemesi ve okulun normal faaliyetlerine bir an önce dönebilmesi için gerekli tüm faaliyetlerin; hangi örgütlenme şekliyle</a:t>
            </a:r>
            <a:r>
              <a:rPr lang="tr-TR" b="1" dirty="0" smtClean="0"/>
              <a:t>, </a:t>
            </a:r>
            <a:r>
              <a:rPr lang="tr-TR" dirty="0" smtClean="0"/>
              <a:t>kimler tarafından, ne zaman, hangi görev ve yetkiyle, hangi kaynaklar kullanılarak yürütüleceğini açıkça tanımlayan bir belgedir.</a:t>
            </a:r>
          </a:p>
          <a:p>
            <a:pPr algn="just" eaLnBrk="1" fontAlgn="auto" hangingPunct="1">
              <a:spcBef>
                <a:spcPts val="0"/>
              </a:spcBef>
              <a:spcAft>
                <a:spcPts val="0"/>
              </a:spcAft>
              <a:defRPr/>
            </a:pPr>
            <a:endParaRPr lang="tr-TR" dirty="0" smtClean="0"/>
          </a:p>
          <a:p>
            <a:pPr algn="just" eaLnBrk="1" fontAlgn="auto" hangingPunct="1">
              <a:spcBef>
                <a:spcPts val="0"/>
              </a:spcBef>
              <a:spcAft>
                <a:spcPts val="0"/>
              </a:spcAft>
              <a:defRPr/>
            </a:pPr>
            <a:r>
              <a:rPr lang="tr-TR" dirty="0" smtClean="0"/>
              <a:t>Bu süreçte yapılması gereken çalışmalar (EĞİTMEN SUNUDAKİ ŞEKİLDE YER ALAN ADIMLARI OKUR) şeklinde özetlenebilir.</a:t>
            </a:r>
          </a:p>
          <a:p>
            <a:pPr algn="just" eaLnBrk="1" fontAlgn="auto" hangingPunct="1">
              <a:spcBef>
                <a:spcPts val="0"/>
              </a:spcBef>
              <a:spcAft>
                <a:spcPts val="0"/>
              </a:spcAft>
              <a:defRPr/>
            </a:pPr>
            <a:endParaRPr lang="tr-TR" dirty="0"/>
          </a:p>
        </p:txBody>
      </p:sp>
      <p:sp>
        <p:nvSpPr>
          <p:cNvPr id="11162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09C7663-4B90-458E-86C8-BA4F887D9FB0}" type="slidenum">
              <a:rPr lang="tr-TR" altLang="tr-TR" smtClean="0"/>
              <a:pPr fontAlgn="base">
                <a:spcBef>
                  <a:spcPct val="0"/>
                </a:spcBef>
                <a:spcAft>
                  <a:spcPct val="0"/>
                </a:spcAft>
                <a:defRPr/>
              </a:pPr>
              <a:t>41</a:t>
            </a:fld>
            <a:endParaRPr lang="tr-TR" alt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 </a:t>
            </a:r>
          </a:p>
          <a:p>
            <a:pPr algn="just" eaLnBrk="1" hangingPunct="1">
              <a:spcBef>
                <a:spcPct val="0"/>
              </a:spcBef>
            </a:pPr>
            <a:endParaRPr lang="tr-TR" altLang="tr-TR" b="1" smtClean="0"/>
          </a:p>
          <a:p>
            <a:pPr eaLnBrk="1" hangingPunct="1">
              <a:spcBef>
                <a:spcPct val="0"/>
              </a:spcBef>
            </a:pPr>
            <a:r>
              <a:rPr lang="tr-TR" altLang="tr-TR" smtClean="0"/>
              <a:t>Müdahale sürecinin hemen arkasından başlayan çalışmalar ise İyileştirme faaliyetleri olarak bilinir.</a:t>
            </a:r>
          </a:p>
          <a:p>
            <a:pPr eaLnBrk="1" hangingPunct="1">
              <a:spcBef>
                <a:spcPct val="0"/>
              </a:spcBef>
            </a:pPr>
            <a:endParaRPr lang="tr-TR" altLang="tr-TR" smtClean="0"/>
          </a:p>
          <a:p>
            <a:pPr eaLnBrk="1" hangingPunct="1">
              <a:spcBef>
                <a:spcPct val="0"/>
              </a:spcBef>
            </a:pPr>
            <a:r>
              <a:rPr lang="tr-TR" altLang="tr-TR" b="1" smtClean="0"/>
              <a:t>NOT: </a:t>
            </a:r>
            <a:r>
              <a:rPr lang="tr-TR" altLang="tr-TR" smtClean="0"/>
              <a:t>Eğitmen bir sonraki sunuya geçer.</a:t>
            </a:r>
            <a:endParaRPr lang="tr-TR" altLang="tr-TR" b="1" smtClean="0"/>
          </a:p>
          <a:p>
            <a:pPr algn="just" eaLnBrk="1" hangingPunct="1">
              <a:spcBef>
                <a:spcPct val="0"/>
              </a:spcBef>
            </a:pPr>
            <a:endParaRPr lang="tr-TR" altLang="tr-TR" b="1" smtClean="0"/>
          </a:p>
        </p:txBody>
      </p:sp>
      <p:sp>
        <p:nvSpPr>
          <p:cNvPr id="1126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BC601B-FEC7-4128-8103-104C94CFCDD5}" type="slidenum">
              <a:rPr lang="tr-TR" altLang="tr-TR" smtClean="0"/>
              <a:pPr fontAlgn="base">
                <a:spcBef>
                  <a:spcPct val="0"/>
                </a:spcBef>
                <a:spcAft>
                  <a:spcPct val="0"/>
                </a:spcAft>
                <a:defRPr/>
              </a:pPr>
              <a:t>42</a:t>
            </a:fld>
            <a:endParaRPr lang="tr-TR" alt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 </a:t>
            </a:r>
          </a:p>
          <a:p>
            <a:pPr algn="just" eaLnBrk="1" hangingPunct="1">
              <a:spcBef>
                <a:spcPct val="0"/>
              </a:spcBef>
            </a:pPr>
            <a:endParaRPr lang="tr-TR" altLang="tr-TR" b="1" smtClean="0"/>
          </a:p>
          <a:p>
            <a:pPr eaLnBrk="1" hangingPunct="1">
              <a:spcBef>
                <a:spcPct val="0"/>
              </a:spcBef>
            </a:pPr>
            <a:r>
              <a:rPr lang="tr-TR" altLang="tr-TR" smtClean="0"/>
              <a:t>İyileştirme faaliyetleri;</a:t>
            </a:r>
          </a:p>
          <a:p>
            <a:pPr eaLnBrk="1" hangingPunct="1">
              <a:spcBef>
                <a:spcPct val="0"/>
              </a:spcBef>
            </a:pPr>
            <a:endParaRPr lang="tr-TR" altLang="tr-TR" smtClean="0"/>
          </a:p>
          <a:p>
            <a:pPr eaLnBrk="1" hangingPunct="1">
              <a:spcBef>
                <a:spcPct val="0"/>
              </a:spcBef>
            </a:pPr>
            <a:r>
              <a:rPr lang="tr-TR" altLang="tr-TR" b="1" smtClean="0"/>
              <a:t>NOT: </a:t>
            </a:r>
            <a:r>
              <a:rPr lang="tr-TR" altLang="tr-TR" smtClean="0"/>
              <a:t>Eğitmen sunudaki bilgileri okur ve devamı için bir sonraki sunuya geçer.</a:t>
            </a:r>
            <a:endParaRPr lang="tr-TR" altLang="tr-TR" b="1" smtClean="0"/>
          </a:p>
          <a:p>
            <a:pPr algn="just" eaLnBrk="1" hangingPunct="1">
              <a:spcBef>
                <a:spcPct val="0"/>
              </a:spcBef>
            </a:pPr>
            <a:endParaRPr lang="tr-TR" altLang="tr-TR" b="1" smtClean="0"/>
          </a:p>
        </p:txBody>
      </p:sp>
      <p:sp>
        <p:nvSpPr>
          <p:cNvPr id="11366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5A8582-AE01-4499-A92B-7780FA72EFE8}" type="slidenum">
              <a:rPr lang="tr-TR" altLang="tr-TR" smtClean="0"/>
              <a:pPr fontAlgn="base">
                <a:spcBef>
                  <a:spcPct val="0"/>
                </a:spcBef>
                <a:spcAft>
                  <a:spcPct val="0"/>
                </a:spcAft>
                <a:defRPr/>
              </a:pPr>
              <a:t>43</a:t>
            </a:fld>
            <a:endParaRPr lang="tr-TR" altLang="tr-T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 </a:t>
            </a:r>
          </a:p>
          <a:p>
            <a:pPr algn="just" eaLnBrk="1" hangingPunct="1">
              <a:spcBef>
                <a:spcPct val="0"/>
              </a:spcBef>
            </a:pPr>
            <a:endParaRPr lang="tr-TR" altLang="tr-TR" b="1" smtClean="0"/>
          </a:p>
          <a:p>
            <a:pPr eaLnBrk="1" hangingPunct="1">
              <a:spcBef>
                <a:spcPct val="0"/>
              </a:spcBef>
            </a:pPr>
            <a:endParaRPr lang="tr-TR" altLang="tr-TR" smtClean="0"/>
          </a:p>
          <a:p>
            <a:pPr eaLnBrk="1" hangingPunct="1">
              <a:spcBef>
                <a:spcPct val="0"/>
              </a:spcBef>
            </a:pPr>
            <a:r>
              <a:rPr lang="tr-TR" altLang="tr-TR" b="1" smtClean="0"/>
              <a:t>NOT: </a:t>
            </a:r>
            <a:r>
              <a:rPr lang="tr-TR" altLang="tr-TR" smtClean="0"/>
              <a:t>Eğitmen sunudaki bilgileri okur.</a:t>
            </a:r>
            <a:endParaRPr lang="tr-TR" altLang="tr-TR" b="1" smtClean="0"/>
          </a:p>
        </p:txBody>
      </p:sp>
      <p:sp>
        <p:nvSpPr>
          <p:cNvPr id="1146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297A116-CC0E-4802-8959-2458F39EF6AA}" type="slidenum">
              <a:rPr lang="tr-TR" altLang="tr-TR" smtClean="0"/>
              <a:pPr fontAlgn="base">
                <a:spcBef>
                  <a:spcPct val="0"/>
                </a:spcBef>
                <a:spcAft>
                  <a:spcPct val="0"/>
                </a:spcAft>
                <a:defRPr/>
              </a:pPr>
              <a:t>44</a:t>
            </a:fld>
            <a:endParaRPr lang="tr-TR" altLang="tr-T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16739"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20 sn.</a:t>
            </a:r>
          </a:p>
          <a:p>
            <a:pPr algn="just" eaLnBrk="1" hangingPunct="1">
              <a:spcBef>
                <a:spcPct val="0"/>
              </a:spcBef>
            </a:pPr>
            <a:endParaRPr lang="tr-TR" altLang="tr-TR" smtClean="0"/>
          </a:p>
          <a:p>
            <a:pPr algn="just" eaLnBrk="1" hangingPunct="1">
              <a:spcBef>
                <a:spcPct val="0"/>
              </a:spcBef>
            </a:pPr>
            <a:r>
              <a:rPr lang="tr-TR" altLang="tr-TR" smtClean="0"/>
              <a:t>Müdahale sürecinden sonra başlayan ve afetin büyüklüğüne göre 1-2 yıl gibi uzun bir süreyi kapsayan faaliyetlerin tümüdür. Müdahale sürecinde çeşitli sebeplere bağlı olarak gerçekleştirilemeyen bazı çalışmalar da bu süreç içerisinde gerçekleştirilebilir. Okullar için iyileştirme aşamasında yapılacaklar, okulun bir an önce açılması ve normal programına dönebilmesi için planda öngörülen eylemlerin uygulanması çalışmalarını içerir. Ana hedef eğitimin mümkün olan en kısa süre içerisinde başlayabilmesinin temini ve meydana gelen olaydan elde edilen derslerin ışığı altında daha güvenli ve emniyetli bir okul ve eğitim ortamı oluşturmaktır.</a:t>
            </a:r>
          </a:p>
          <a:p>
            <a:pPr algn="just" eaLnBrk="1" hangingPunct="1">
              <a:spcBef>
                <a:spcPct val="0"/>
              </a:spcBef>
            </a:pPr>
            <a:r>
              <a:rPr lang="tr-TR" altLang="tr-TR" smtClean="0"/>
              <a:t> </a:t>
            </a:r>
          </a:p>
          <a:p>
            <a:pPr algn="just" eaLnBrk="1" hangingPunct="1">
              <a:spcBef>
                <a:spcPct val="0"/>
              </a:spcBef>
            </a:pPr>
            <a:r>
              <a:rPr lang="tr-TR" altLang="tr-TR" smtClean="0"/>
              <a:t>Bu faaliyetlerin hazırlık faaliyetleri sırasında planlanması, etkin olarak uygulanabilmesi için gereklidir. İyileştirme faaliyetleri uzun sürelidir ve okullar için eğitime başladıktan sonra da devam edebilir. </a:t>
            </a:r>
          </a:p>
          <a:p>
            <a:pPr algn="just" eaLnBrk="1" hangingPunct="1">
              <a:spcBef>
                <a:spcPct val="0"/>
              </a:spcBef>
            </a:pPr>
            <a:r>
              <a:rPr lang="tr-TR" altLang="tr-TR" smtClean="0"/>
              <a:t> </a:t>
            </a:r>
          </a:p>
          <a:p>
            <a:pPr algn="just" eaLnBrk="1" hangingPunct="1">
              <a:spcBef>
                <a:spcPct val="0"/>
              </a:spcBef>
            </a:pPr>
            <a:r>
              <a:rPr lang="tr-TR" altLang="tr-TR" smtClean="0"/>
              <a:t>Afet veya acil durumların neden olduğu fiziksel, eğitsel, yönetsel,  psikolojik, sosyal ve çevresel kayıp ve zararların hangi imkân ve kaynaklar kullanılarak nasıl giderilebileceğini, afetin fırsata dönüştürülerek okul ve çevresinin nasıl daha güvenli ve emniyetli bir hâle getirilebileceğini, okulun normal faaliyetlerine bir an önce dönebilmesini ve eğitim kalitesinin yükselmesini sağlayan planlama türüdür. </a:t>
            </a:r>
          </a:p>
          <a:p>
            <a:pPr algn="just" eaLnBrk="1" hangingPunct="1">
              <a:spcBef>
                <a:spcPct val="0"/>
              </a:spcBef>
            </a:pPr>
            <a:endParaRPr lang="tr-TR" altLang="tr-TR" smtClean="0"/>
          </a:p>
          <a:p>
            <a:pPr algn="just" eaLnBrk="1" hangingPunct="1">
              <a:spcBef>
                <a:spcPct val="0"/>
              </a:spcBef>
            </a:pPr>
            <a:r>
              <a:rPr lang="tr-TR" altLang="tr-TR" smtClean="0"/>
              <a:t>Bu süreçte yapılması gereken çalışmalar……… şeklinde özetlenebilir.</a:t>
            </a:r>
          </a:p>
          <a:p>
            <a:pPr algn="just" eaLnBrk="1" hangingPunct="1">
              <a:spcBef>
                <a:spcPct val="0"/>
              </a:spcBef>
            </a:pPr>
            <a:endParaRPr lang="tr-TR" altLang="tr-TR" smtClean="0"/>
          </a:p>
        </p:txBody>
      </p:sp>
      <p:sp>
        <p:nvSpPr>
          <p:cNvPr id="11571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BA3271E-1B2F-4F52-B658-A1E196A59E43}" type="slidenum">
              <a:rPr lang="tr-TR" altLang="tr-TR" smtClean="0"/>
              <a:pPr fontAlgn="base">
                <a:spcBef>
                  <a:spcPct val="0"/>
                </a:spcBef>
                <a:spcAft>
                  <a:spcPct val="0"/>
                </a:spcAft>
                <a:defRPr/>
              </a:pPr>
              <a:t>45</a:t>
            </a:fld>
            <a:endParaRPr lang="tr-TR" altLang="tr-T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7763" name="2 Not Yer Tutucusu"/>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a:t>
            </a:r>
          </a:p>
          <a:p>
            <a:pPr algn="just" eaLnBrk="1" hangingPunct="1">
              <a:spcBef>
                <a:spcPct val="0"/>
              </a:spcBef>
            </a:pPr>
            <a:endParaRPr lang="tr-TR" altLang="tr-TR" smtClean="0"/>
          </a:p>
          <a:p>
            <a:pPr algn="just" eaLnBrk="1" hangingPunct="1">
              <a:spcBef>
                <a:spcPct val="0"/>
              </a:spcBef>
            </a:pPr>
            <a:r>
              <a:rPr lang="tr-TR" altLang="tr-TR" smtClean="0"/>
              <a:t>Okul afet ve acil durum planlama döngüsü yansıda görüldüğü gibi afet yönetiminin zarar azaltma, hazırlık, müdahale ve iyileştirme evrelerine ait alt planları ayrı ayrı içermelidir. Her bir evre kendi içerisinde ayrı ayrı değerlendirilirken bir bütünün parçası olduğu ve süreklilik gerektirdiği unutulmamalıdır.</a:t>
            </a:r>
          </a:p>
        </p:txBody>
      </p:sp>
      <p:sp>
        <p:nvSpPr>
          <p:cNvPr id="116740"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4EE1F2-D81A-4E8D-832D-048DAE5ABBBC}" type="slidenum">
              <a:rPr lang="tr-TR" altLang="tr-TR" smtClean="0"/>
              <a:pPr fontAlgn="base">
                <a:spcBef>
                  <a:spcPct val="0"/>
                </a:spcBef>
                <a:spcAft>
                  <a:spcPct val="0"/>
                </a:spcAft>
                <a:defRPr/>
              </a:pPr>
              <a:t>46</a:t>
            </a:fld>
            <a:endParaRPr lang="tr-TR" alt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8787" name="2 Not Yer Tutucusu"/>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a:t>
            </a:r>
          </a:p>
          <a:p>
            <a:pPr algn="just" eaLnBrk="1" hangingPunct="1">
              <a:spcBef>
                <a:spcPct val="0"/>
              </a:spcBef>
            </a:pPr>
            <a:endParaRPr lang="tr-TR" altLang="tr-TR" smtClean="0"/>
          </a:p>
          <a:p>
            <a:pPr algn="just" eaLnBrk="1" hangingPunct="1">
              <a:spcBef>
                <a:spcPct val="0"/>
              </a:spcBef>
            </a:pPr>
            <a:r>
              <a:rPr lang="tr-TR" altLang="tr-TR" smtClean="0"/>
              <a:t>Şu ana kadar bahsettiğimiz okul afet ve acil durum yönetimi planlaması için yapılması gereken çalışmaları ve planlama sürecine ait bilgileri özetlemek gerekirse;</a:t>
            </a:r>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sunudaki bilgileri okur ve devamını okumak için bir diğer sunuya geçer.</a:t>
            </a:r>
            <a:endParaRPr lang="tr-TR" altLang="tr-TR" b="1" smtClean="0"/>
          </a:p>
          <a:p>
            <a:pPr algn="just" eaLnBrk="1" hangingPunct="1">
              <a:spcBef>
                <a:spcPct val="0"/>
              </a:spcBef>
            </a:pPr>
            <a:endParaRPr lang="tr-TR" altLang="tr-TR" smtClean="0"/>
          </a:p>
        </p:txBody>
      </p:sp>
      <p:sp>
        <p:nvSpPr>
          <p:cNvPr id="117764"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4CD1E42-9CBC-4E03-A405-6BE7AE910AFD}" type="slidenum">
              <a:rPr lang="tr-TR" altLang="tr-TR" smtClean="0"/>
              <a:pPr fontAlgn="base">
                <a:spcBef>
                  <a:spcPct val="0"/>
                </a:spcBef>
                <a:spcAft>
                  <a:spcPct val="0"/>
                </a:spcAft>
                <a:defRPr/>
              </a:pPr>
              <a:t>47</a:t>
            </a:fld>
            <a:endParaRPr lang="tr-TR" alt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9811" name="2 Not Yer Tutucusu"/>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a:t>
            </a:r>
          </a:p>
          <a:p>
            <a:pPr algn="just" eaLnBrk="1" hangingPunct="1">
              <a:spcBef>
                <a:spcPct val="0"/>
              </a:spcBef>
            </a:pPr>
            <a:endParaRPr lang="tr-TR" altLang="tr-TR" smtClean="0"/>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sunudaki bilgileri okur ve devamını okumak için bir diğer sunuya geçer.</a:t>
            </a:r>
          </a:p>
          <a:p>
            <a:pPr algn="just" eaLnBrk="1" hangingPunct="1">
              <a:spcBef>
                <a:spcPct val="0"/>
              </a:spcBef>
            </a:pPr>
            <a:endParaRPr lang="tr-TR" altLang="tr-TR" smtClean="0"/>
          </a:p>
          <a:p>
            <a:pPr algn="just" eaLnBrk="1" hangingPunct="1">
              <a:spcBef>
                <a:spcPct val="0"/>
              </a:spcBef>
            </a:pPr>
            <a:r>
              <a:rPr lang="tr-TR" altLang="tr-TR" smtClean="0"/>
              <a:t>şekliden özetlenebilir.</a:t>
            </a:r>
            <a:endParaRPr lang="tr-TR" altLang="tr-TR" b="1" smtClean="0"/>
          </a:p>
          <a:p>
            <a:pPr algn="just" eaLnBrk="1" hangingPunct="1">
              <a:spcBef>
                <a:spcPct val="0"/>
              </a:spcBef>
            </a:pPr>
            <a:endParaRPr lang="tr-TR" altLang="tr-TR" smtClean="0"/>
          </a:p>
        </p:txBody>
      </p:sp>
      <p:sp>
        <p:nvSpPr>
          <p:cNvPr id="118788"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0634E3E-EBE6-4DEE-8CA8-DE779DD3442A}" type="slidenum">
              <a:rPr lang="tr-TR" altLang="tr-TR" smtClean="0"/>
              <a:pPr fontAlgn="base">
                <a:spcBef>
                  <a:spcPct val="0"/>
                </a:spcBef>
                <a:spcAft>
                  <a:spcPct val="0"/>
                </a:spcAft>
                <a:defRPr/>
              </a:pPr>
              <a:t>48</a:t>
            </a:fld>
            <a:endParaRPr lang="tr-TR" alt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20835"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30 sn.</a:t>
            </a:r>
          </a:p>
          <a:p>
            <a:pPr algn="just" eaLnBrk="1" hangingPunct="1">
              <a:spcBef>
                <a:spcPct val="0"/>
              </a:spcBef>
            </a:pPr>
            <a:endParaRPr lang="tr-TR" altLang="tr-TR" smtClean="0"/>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sunudaki bilgileri okur</a:t>
            </a:r>
          </a:p>
          <a:p>
            <a:pPr algn="just" eaLnBrk="1" hangingPunct="1">
              <a:spcBef>
                <a:spcPct val="0"/>
              </a:spcBef>
            </a:pPr>
            <a:endParaRPr lang="tr-TR" altLang="tr-TR" smtClean="0"/>
          </a:p>
          <a:p>
            <a:pPr algn="just" eaLnBrk="1" hangingPunct="1">
              <a:spcBef>
                <a:spcPct val="0"/>
              </a:spcBef>
            </a:pPr>
            <a:r>
              <a:rPr lang="tr-TR" altLang="tr-TR" smtClean="0"/>
              <a:t>şekliden özetlenebilir.</a:t>
            </a:r>
            <a:endParaRPr lang="tr-TR" altLang="tr-TR" b="1" smtClean="0"/>
          </a:p>
          <a:p>
            <a:pPr eaLnBrk="1" hangingPunct="1">
              <a:spcBef>
                <a:spcPct val="0"/>
              </a:spcBef>
            </a:pPr>
            <a:endParaRPr lang="tr-TR" altLang="tr-TR" smtClean="0"/>
          </a:p>
        </p:txBody>
      </p:sp>
      <p:sp>
        <p:nvSpPr>
          <p:cNvPr id="11981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38F482-BAF4-4BC5-B240-C8068CC21166}" type="slidenum">
              <a:rPr lang="tr-TR" altLang="tr-TR" smtClean="0"/>
              <a:pPr fontAlgn="base">
                <a:spcBef>
                  <a:spcPct val="0"/>
                </a:spcBef>
                <a:spcAft>
                  <a:spcPct val="0"/>
                </a:spcAft>
                <a:defRPr/>
              </a:pPr>
              <a:t>49</a:t>
            </a:fld>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43000" y="428625"/>
            <a:ext cx="4572000" cy="3429000"/>
          </a:xfrm>
          <a:noFill/>
          <a:ln>
            <a:solidFill>
              <a:srgbClr val="000000"/>
            </a:solidFill>
            <a:miter lim="800000"/>
            <a:headEnd/>
            <a:tailEnd/>
          </a:ln>
        </p:spPr>
      </p:sp>
      <p:sp>
        <p:nvSpPr>
          <p:cNvPr id="75779" name="Notes Placeholder 2"/>
          <p:cNvSpPr>
            <a:spLocks noGrp="1"/>
          </p:cNvSpPr>
          <p:nvPr>
            <p:ph type="body" idx="1"/>
          </p:nvPr>
        </p:nvSpPr>
        <p:spPr bwMode="auto">
          <a:xfrm>
            <a:off x="685800" y="3924300"/>
            <a:ext cx="5486400" cy="4545013"/>
          </a:xfrm>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a:t>
            </a:r>
          </a:p>
          <a:p>
            <a:pPr algn="just" eaLnBrk="1" hangingPunct="1">
              <a:spcBef>
                <a:spcPct val="0"/>
              </a:spcBef>
            </a:pPr>
            <a:endParaRPr lang="tr-TR" altLang="tr-TR" smtClean="0"/>
          </a:p>
          <a:p>
            <a:pPr algn="just" eaLnBrk="1" hangingPunct="1">
              <a:spcBef>
                <a:spcPct val="0"/>
              </a:spcBef>
            </a:pPr>
            <a:r>
              <a:rPr lang="tr-TR" altLang="tr-TR" smtClean="0"/>
              <a:t>Okullar için hazırlanacak Afet ve Acil Durum Yönetimi planları yansıda gördüğünüz adımlarından oluşmalıdır. </a:t>
            </a:r>
            <a:endParaRPr lang="en-US" altLang="tr-TR" smtClean="0"/>
          </a:p>
          <a:p>
            <a:pPr algn="just" eaLnBrk="1" hangingPunct="1">
              <a:spcBef>
                <a:spcPct val="0"/>
              </a:spcBef>
            </a:pPr>
            <a:endParaRPr lang="tr-TR" altLang="tr-TR" smtClean="0"/>
          </a:p>
          <a:p>
            <a:pPr algn="just" eaLnBrk="1" hangingPunct="1">
              <a:spcBef>
                <a:spcPct val="0"/>
              </a:spcBef>
            </a:pPr>
            <a:endParaRPr lang="tr-TR" altLang="tr-TR" smtClean="0"/>
          </a:p>
          <a:p>
            <a:pPr algn="just" eaLnBrk="1" hangingPunct="1">
              <a:spcBef>
                <a:spcPct val="0"/>
              </a:spcBef>
            </a:pPr>
            <a:r>
              <a:rPr lang="tr-TR" altLang="tr-TR" b="1" smtClean="0"/>
              <a:t>NOT:</a:t>
            </a:r>
            <a:r>
              <a:rPr lang="tr-TR" altLang="tr-TR" smtClean="0"/>
              <a:t>  Eğitmen sunudaki bilgileri okur.</a:t>
            </a:r>
          </a:p>
          <a:p>
            <a:pPr algn="just" eaLnBrk="1" hangingPunct="1">
              <a:spcBef>
                <a:spcPct val="0"/>
              </a:spcBef>
            </a:pPr>
            <a:r>
              <a:rPr lang="tr-TR" altLang="tr-TR" smtClean="0"/>
              <a:t> </a:t>
            </a:r>
          </a:p>
          <a:p>
            <a:pPr algn="just" eaLnBrk="1" hangingPunct="1">
              <a:spcBef>
                <a:spcPct val="0"/>
              </a:spcBef>
            </a:pPr>
            <a:endParaRPr lang="tr-TR" altLang="tr-TR" smtClean="0"/>
          </a:p>
        </p:txBody>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31DD7F9-E97E-413E-BBC8-AEA6E0FC6AF7}" type="slidenum">
              <a:rPr lang="tr-TR" altLang="tr-TR" smtClean="0"/>
              <a:pPr fontAlgn="base">
                <a:spcBef>
                  <a:spcPct val="0"/>
                </a:spcBef>
                <a:spcAft>
                  <a:spcPct val="0"/>
                </a:spcAft>
                <a:defRPr/>
              </a:pPr>
              <a:t>5</a:t>
            </a:fld>
            <a:endParaRPr lang="tr-TR" altLang="tr-T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1859" name="2 Not Yer Tutucusu"/>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45 sn.</a:t>
            </a:r>
          </a:p>
          <a:p>
            <a:pPr algn="just" eaLnBrk="1" hangingPunct="1">
              <a:spcBef>
                <a:spcPct val="0"/>
              </a:spcBef>
            </a:pPr>
            <a:endParaRPr lang="tr-TR" altLang="tr-TR" smtClean="0"/>
          </a:p>
          <a:p>
            <a:pPr algn="just" eaLnBrk="1" hangingPunct="1">
              <a:spcBef>
                <a:spcPct val="0"/>
              </a:spcBef>
            </a:pPr>
            <a:r>
              <a:rPr lang="tr-TR" altLang="tr-TR" b="1" smtClean="0"/>
              <a:t>Afet planlaması ve yönetiminde temel esas; tehlikelerin, risklerin, imkân ve kaynakların doğru ve kapsamlı olarak belirlenmesi, gerekli önlemlerin alınması, bütün safhalarda yapılması gereken işlerin belirlenmesi ve tüm paydaşların afet öncesi, sırası ve sonrasındaki faaliyetlere etkin katılımlarının sağlanmasıdır. </a:t>
            </a:r>
            <a:r>
              <a:rPr lang="tr-TR" altLang="tr-TR" smtClean="0"/>
              <a:t>Bu husus, okul afet ve acil durum yönetiminin öncelikle sağlaması gereken temel görevidir ve kurumsal yapılanma oluşturulurken mutlaka dikkate alınmalıdır. </a:t>
            </a:r>
          </a:p>
          <a:p>
            <a:pPr algn="just" eaLnBrk="1" hangingPunct="1">
              <a:spcBef>
                <a:spcPct val="0"/>
              </a:spcBef>
            </a:pPr>
            <a:endParaRPr lang="tr-TR" altLang="tr-TR" smtClean="0"/>
          </a:p>
          <a:p>
            <a:pPr algn="just" eaLnBrk="1" hangingPunct="1">
              <a:spcBef>
                <a:spcPct val="0"/>
              </a:spcBef>
            </a:pPr>
            <a:r>
              <a:rPr lang="tr-TR" altLang="tr-TR" smtClean="0"/>
              <a:t>Planlama çalışmalarının, sadece afet veya acil durum anında yapılacak faaliyetlerle sınırlı olmadığı, müdahale ve sonrası için önceden planlanan ve gerçekleştirilen çalışmaların müdahaleyi kolaylaştıracağı gibi kayıpları da azaltacağı unutulmamalıdır. Ayrıca herhangi bir olay karşısında bireylerin nasıl davranacaklarını bilmeleri ve planlarına güvenmeleri de olay anında karmaşayı ortadan kaldıracak ve güven oluşturacaktır. </a:t>
            </a:r>
          </a:p>
          <a:p>
            <a:pPr algn="just" eaLnBrk="1" hangingPunct="1">
              <a:spcBef>
                <a:spcPct val="0"/>
              </a:spcBef>
            </a:pPr>
            <a:endParaRPr lang="tr-TR" altLang="tr-TR" smtClean="0"/>
          </a:p>
          <a:p>
            <a:pPr algn="just" eaLnBrk="1" hangingPunct="1">
              <a:spcBef>
                <a:spcPct val="0"/>
              </a:spcBef>
            </a:pPr>
            <a:r>
              <a:rPr lang="tr-TR" altLang="tr-TR" smtClean="0"/>
              <a:t>Okullar için hazırlanacak Okul Afet ve Acil Durum Yönetimi Plan Formatı genel olarak; </a:t>
            </a:r>
          </a:p>
          <a:p>
            <a:pPr algn="just" eaLnBrk="1" hangingPunct="1">
              <a:spcBef>
                <a:spcPct val="0"/>
              </a:spcBef>
            </a:pPr>
            <a:endParaRPr lang="tr-TR" altLang="tr-TR" smtClean="0"/>
          </a:p>
          <a:p>
            <a:pPr algn="just" eaLnBrk="1" hangingPunct="1">
              <a:spcBef>
                <a:spcPct val="0"/>
              </a:spcBef>
            </a:pPr>
            <a:endParaRPr lang="tr-TR" altLang="tr-TR" smtClean="0"/>
          </a:p>
          <a:p>
            <a:pPr algn="just" eaLnBrk="1" hangingPunct="1">
              <a:spcBef>
                <a:spcPct val="0"/>
              </a:spcBef>
            </a:pPr>
            <a:r>
              <a:rPr lang="tr-TR" altLang="tr-TR" b="1" smtClean="0"/>
              <a:t>NOT: </a:t>
            </a:r>
            <a:r>
              <a:rPr lang="tr-TR" altLang="tr-TR" smtClean="0"/>
              <a:t>Eğitmen yansıdaki bilgileri okur ve diğer sunuya geçer (diğer sunudaki bilgiler okunmaya devam edilir).</a:t>
            </a:r>
          </a:p>
        </p:txBody>
      </p:sp>
      <p:sp>
        <p:nvSpPr>
          <p:cNvPr id="120836"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1C4299-753F-4BE6-9585-03536B65C278}" type="slidenum">
              <a:rPr lang="tr-TR" altLang="tr-TR" smtClean="0"/>
              <a:pPr fontAlgn="base">
                <a:spcBef>
                  <a:spcPct val="0"/>
                </a:spcBef>
                <a:spcAft>
                  <a:spcPct val="0"/>
                </a:spcAft>
                <a:defRPr/>
              </a:pPr>
              <a:t>50</a:t>
            </a:fld>
            <a:endParaRPr lang="tr-TR" alt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288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b="1" smtClean="0"/>
              <a:t>Önerilen Süre: 1 dk 20 sn.</a:t>
            </a:r>
          </a:p>
          <a:p>
            <a:pPr eaLnBrk="1" hangingPunct="1">
              <a:spcBef>
                <a:spcPct val="0"/>
              </a:spcBef>
            </a:pPr>
            <a:endParaRPr lang="tr-TR" altLang="tr-TR" smtClean="0"/>
          </a:p>
          <a:p>
            <a:pPr eaLnBrk="1" hangingPunct="1">
              <a:spcBef>
                <a:spcPct val="0"/>
              </a:spcBef>
            </a:pPr>
            <a:r>
              <a:rPr lang="tr-TR" altLang="tr-TR" b="1" smtClean="0"/>
              <a:t>NOT: </a:t>
            </a:r>
            <a:r>
              <a:rPr lang="tr-TR" altLang="tr-TR" smtClean="0"/>
              <a:t>Eğitmen yansıdaki bilgileri okur</a:t>
            </a:r>
          </a:p>
          <a:p>
            <a:pPr eaLnBrk="1" hangingPunct="1">
              <a:spcBef>
                <a:spcPct val="0"/>
              </a:spcBef>
            </a:pPr>
            <a:endParaRPr lang="tr-TR" altLang="tr-TR" smtClean="0"/>
          </a:p>
          <a:p>
            <a:pPr eaLnBrk="1" hangingPunct="1">
              <a:spcBef>
                <a:spcPct val="0"/>
              </a:spcBef>
            </a:pPr>
            <a:r>
              <a:rPr lang="tr-TR" altLang="tr-TR" smtClean="0"/>
              <a:t>bölümlerini içermelidir. </a:t>
            </a:r>
          </a:p>
          <a:p>
            <a:pPr eaLnBrk="1" hangingPunct="1">
              <a:spcBef>
                <a:spcPct val="0"/>
              </a:spcBef>
            </a:pPr>
            <a:endParaRPr lang="tr-TR" altLang="tr-TR" smtClean="0"/>
          </a:p>
          <a:p>
            <a:pPr eaLnBrk="1" hangingPunct="1">
              <a:spcBef>
                <a:spcPct val="0"/>
              </a:spcBef>
            </a:pPr>
            <a:endParaRPr lang="tr-TR" altLang="tr-TR" smtClean="0"/>
          </a:p>
          <a:p>
            <a:pPr eaLnBrk="1" hangingPunct="1">
              <a:spcBef>
                <a:spcPct val="0"/>
              </a:spcBef>
            </a:pPr>
            <a:endParaRPr lang="tr-TR" altLang="tr-TR" smtClean="0"/>
          </a:p>
        </p:txBody>
      </p:sp>
      <p:sp>
        <p:nvSpPr>
          <p:cNvPr id="121860"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D602BE-D1BD-4D29-BC85-7C73FF945E6E}" type="slidenum">
              <a:rPr lang="tr-TR" altLang="tr-TR" smtClean="0"/>
              <a:pPr fontAlgn="base">
                <a:spcBef>
                  <a:spcPct val="0"/>
                </a:spcBef>
                <a:spcAft>
                  <a:spcPct val="0"/>
                </a:spcAft>
                <a:defRPr/>
              </a:pPr>
              <a:t>51</a:t>
            </a:fld>
            <a:endParaRPr lang="tr-TR" alt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20 sn.</a:t>
            </a:r>
          </a:p>
          <a:p>
            <a:pPr algn="just" eaLnBrk="1" hangingPunct="1">
              <a:spcBef>
                <a:spcPct val="0"/>
              </a:spcBef>
            </a:pPr>
            <a:endParaRPr lang="tr-TR" altLang="tr-TR" b="1" smtClean="0"/>
          </a:p>
          <a:p>
            <a:pPr algn="just" eaLnBrk="1" hangingPunct="1">
              <a:spcBef>
                <a:spcPct val="0"/>
              </a:spcBef>
            </a:pPr>
            <a:r>
              <a:rPr lang="tr-TR" altLang="tr-TR" smtClean="0"/>
              <a:t>Bugünkü eğitimimiz bir başlangıç eğitimidir. Bu eğitimle birlikte bizler kendimizi tanıttık. Sizlere dağıtmış olduğumuz formları tamamlayarak teslim etmeyi unutmayınız.</a:t>
            </a:r>
          </a:p>
          <a:p>
            <a:pPr algn="just" eaLnBrk="1" hangingPunct="1">
              <a:spcBef>
                <a:spcPct val="0"/>
              </a:spcBef>
            </a:pPr>
            <a:endParaRPr lang="tr-TR" altLang="tr-TR" smtClean="0"/>
          </a:p>
          <a:p>
            <a:pPr algn="just" eaLnBrk="1" hangingPunct="1">
              <a:spcBef>
                <a:spcPct val="0"/>
              </a:spcBef>
            </a:pPr>
            <a:r>
              <a:rPr lang="tr-TR" altLang="tr-TR" smtClean="0"/>
              <a:t>Bugün burada afetlere hazırlık için kendiniz ve sevdikleriniz adına ilk adımı attınız. T.C. Başbakanlık AFAD öncülüğünde kurum ve kuruluşların destekleri ile halk için ücretsiz düzenlenen “</a:t>
            </a:r>
            <a:r>
              <a:rPr lang="tr-TR" altLang="tr-TR" b="1" smtClean="0"/>
              <a:t>Afet Bilinci Eğitimi 2</a:t>
            </a:r>
            <a:r>
              <a:rPr lang="tr-TR" altLang="tr-TR" smtClean="0"/>
              <a:t>’”ye katılabilirsiniz. İleri seviye eğitimlere katılmak ve bilgi almak için Afet Bilinci Eğitimleri Telefon Hattından </a:t>
            </a:r>
            <a:r>
              <a:rPr lang="tr-TR" altLang="tr-TR" b="1" smtClean="0"/>
              <a:t>444 4 122 bizlere ulaşabilirsiniz.</a:t>
            </a:r>
          </a:p>
          <a:p>
            <a:pPr algn="just" eaLnBrk="1" hangingPunct="1">
              <a:spcBef>
                <a:spcPct val="0"/>
              </a:spcBef>
            </a:pPr>
            <a:endParaRPr lang="tr-TR" altLang="tr-TR" smtClean="0"/>
          </a:p>
          <a:p>
            <a:pPr algn="just" eaLnBrk="1" hangingPunct="1">
              <a:spcBef>
                <a:spcPct val="0"/>
              </a:spcBef>
            </a:pPr>
            <a:endParaRPr lang="tr-TR" altLang="tr-TR" b="1" smtClean="0"/>
          </a:p>
        </p:txBody>
      </p:sp>
      <p:sp>
        <p:nvSpPr>
          <p:cNvPr id="1228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2D4062-75C9-4EDB-9C58-96373DE2D9C8}" type="slidenum">
              <a:rPr lang="tr-TR" altLang="tr-TR" smtClean="0"/>
              <a:pPr fontAlgn="base">
                <a:spcBef>
                  <a:spcPct val="0"/>
                </a:spcBef>
                <a:spcAft>
                  <a:spcPct val="0"/>
                </a:spcAft>
                <a:defRPr/>
              </a:pPr>
              <a:t>52</a:t>
            </a:fld>
            <a:endParaRPr lang="tr-TR" altLang="tr-T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49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b="1" smtClean="0"/>
              <a:t>Önerilen Süre: 20 sn.</a:t>
            </a:r>
          </a:p>
          <a:p>
            <a:pPr eaLnBrk="1" hangingPunct="1">
              <a:spcBef>
                <a:spcPct val="0"/>
              </a:spcBef>
            </a:pPr>
            <a:endParaRPr lang="tr-TR" altLang="tr-TR" smtClean="0">
              <a:solidFill>
                <a:srgbClr val="E17723"/>
              </a:solidFill>
            </a:endParaRPr>
          </a:p>
          <a:p>
            <a:pPr eaLnBrk="1" hangingPunct="1">
              <a:spcBef>
                <a:spcPct val="0"/>
              </a:spcBef>
            </a:pPr>
            <a:r>
              <a:rPr lang="tr-TR" altLang="tr-TR" smtClean="0"/>
              <a:t>Afet Bilinci Eğitimi 2’de görüşmek üzere...Teşekkürler.</a:t>
            </a:r>
          </a:p>
        </p:txBody>
      </p:sp>
      <p:sp>
        <p:nvSpPr>
          <p:cNvPr id="123908"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BF315B5-1AB5-460B-BB9D-6E2A8025E74C}" type="slidenum">
              <a:rPr lang="tr-TR" altLang="tr-TR" smtClean="0"/>
              <a:pPr fontAlgn="base">
                <a:spcBef>
                  <a:spcPct val="0"/>
                </a:spcBef>
                <a:spcAft>
                  <a:spcPct val="0"/>
                </a:spcAft>
                <a:defRPr/>
              </a:pPr>
              <a:t>53</a:t>
            </a:fld>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6803"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a:t>
            </a:r>
          </a:p>
          <a:p>
            <a:pPr algn="just" eaLnBrk="1" hangingPunct="1">
              <a:spcBef>
                <a:spcPct val="0"/>
              </a:spcBef>
            </a:pPr>
            <a:endParaRPr lang="tr-TR" altLang="tr-TR" smtClean="0"/>
          </a:p>
          <a:p>
            <a:pPr algn="just" eaLnBrk="1" hangingPunct="1">
              <a:spcBef>
                <a:spcPct val="0"/>
              </a:spcBef>
            </a:pPr>
            <a:r>
              <a:rPr lang="tr-TR" altLang="tr-TR" smtClean="0"/>
              <a:t>Okullar için hazırlanacak Afet ve Acil Durum Yönetimi planlarını hazırlamadan önce okullarda afet yönetiminin neden gerekli olduğunun çok iyi anlaşılması gerekir. Kısaca özetlemek gerekirse</a:t>
            </a:r>
          </a:p>
          <a:p>
            <a:pPr algn="just" eaLnBrk="1" hangingPunct="1">
              <a:spcBef>
                <a:spcPct val="0"/>
              </a:spcBef>
            </a:pPr>
            <a:endParaRPr lang="tr-TR" altLang="tr-TR" smtClean="0"/>
          </a:p>
          <a:p>
            <a:pPr algn="just" eaLnBrk="1" hangingPunct="1">
              <a:spcBef>
                <a:spcPct val="0"/>
              </a:spcBef>
            </a:pPr>
            <a:r>
              <a:rPr lang="tr-TR" altLang="tr-TR" b="1" smtClean="0"/>
              <a:t>NOT:</a:t>
            </a:r>
            <a:r>
              <a:rPr lang="tr-TR" altLang="tr-TR" smtClean="0"/>
              <a:t>  Eğitmen sunudaki bilgileri okur ve devamı için bir sonraki sunuya geçer.</a:t>
            </a:r>
          </a:p>
          <a:p>
            <a:pPr algn="just" eaLnBrk="1" hangingPunct="1">
              <a:spcBef>
                <a:spcPct val="0"/>
              </a:spcBef>
            </a:pPr>
            <a:endParaRPr lang="tr-TR" altLang="tr-TR" smtClean="0"/>
          </a:p>
          <a:p>
            <a:pPr eaLnBrk="1" hangingPunct="1">
              <a:spcBef>
                <a:spcPct val="0"/>
              </a:spcBef>
            </a:pPr>
            <a:endParaRPr lang="tr-TR" altLang="tr-TR" smtClean="0"/>
          </a:p>
        </p:txBody>
      </p:sp>
      <p:sp>
        <p:nvSpPr>
          <p:cNvPr id="7578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4DA8CE-7424-4D83-AA3B-45B1D0213BD7}" type="slidenum">
              <a:rPr lang="tr-TR" altLang="tr-TR" smtClean="0"/>
              <a:pPr fontAlgn="base">
                <a:spcBef>
                  <a:spcPct val="0"/>
                </a:spcBef>
                <a:spcAft>
                  <a:spcPct val="0"/>
                </a:spcAft>
                <a:defRPr/>
              </a:pPr>
              <a:t>6</a:t>
            </a:fld>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7827"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a:t>
            </a:r>
          </a:p>
          <a:p>
            <a:pPr algn="just" eaLnBrk="1" hangingPunct="1">
              <a:spcBef>
                <a:spcPct val="0"/>
              </a:spcBef>
            </a:pPr>
            <a:endParaRPr lang="tr-TR" altLang="tr-TR" smtClean="0"/>
          </a:p>
          <a:p>
            <a:pPr algn="just" eaLnBrk="1" hangingPunct="1">
              <a:spcBef>
                <a:spcPct val="0"/>
              </a:spcBef>
            </a:pPr>
            <a:r>
              <a:rPr lang="tr-TR" altLang="tr-TR" b="1" smtClean="0"/>
              <a:t>NOT:</a:t>
            </a:r>
            <a:r>
              <a:rPr lang="tr-TR" altLang="tr-TR" smtClean="0"/>
              <a:t>  Eğitmen sunudaki bilgileri okur.</a:t>
            </a:r>
          </a:p>
          <a:p>
            <a:pPr algn="just" eaLnBrk="1" hangingPunct="1">
              <a:spcBef>
                <a:spcPct val="0"/>
              </a:spcBef>
            </a:pPr>
            <a:r>
              <a:rPr lang="tr-TR" altLang="tr-TR" smtClean="0"/>
              <a:t> </a:t>
            </a:r>
          </a:p>
          <a:p>
            <a:pPr algn="just" eaLnBrk="1" hangingPunct="1">
              <a:spcBef>
                <a:spcPct val="0"/>
              </a:spcBef>
            </a:pPr>
            <a:endParaRPr lang="tr-TR" altLang="tr-TR" smtClean="0"/>
          </a:p>
          <a:p>
            <a:pPr eaLnBrk="1" hangingPunct="1">
              <a:spcBef>
                <a:spcPct val="0"/>
              </a:spcBef>
            </a:pPr>
            <a:endParaRPr lang="tr-TR" altLang="tr-TR" smtClean="0"/>
          </a:p>
        </p:txBody>
      </p:sp>
      <p:sp>
        <p:nvSpPr>
          <p:cNvPr id="7680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6D9CEA-4567-4389-88FF-6FD23C79D964}" type="slidenum">
              <a:rPr lang="tr-TR" altLang="tr-TR" smtClean="0"/>
              <a:pPr fontAlgn="base">
                <a:spcBef>
                  <a:spcPct val="0"/>
                </a:spcBef>
                <a:spcAft>
                  <a:spcPct val="0"/>
                </a:spcAft>
                <a:defRPr/>
              </a:pPr>
              <a:t>7</a:t>
            </a:fld>
            <a:endParaRPr lang="tr-TR"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8851"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a:t>
            </a:r>
          </a:p>
          <a:p>
            <a:pPr algn="just" eaLnBrk="1" hangingPunct="1">
              <a:spcBef>
                <a:spcPct val="0"/>
              </a:spcBef>
            </a:pPr>
            <a:endParaRPr lang="tr-TR" altLang="tr-TR" smtClean="0"/>
          </a:p>
          <a:p>
            <a:pPr algn="just" eaLnBrk="1" hangingPunct="1">
              <a:spcBef>
                <a:spcPct val="0"/>
              </a:spcBef>
            </a:pPr>
            <a:r>
              <a:rPr lang="tr-TR" altLang="tr-TR" smtClean="0"/>
              <a:t>İlk olarak planın amacı belirlenmelidir. Planlamanın amacı okul afet ve acil durum yönetiminin ana amacını da belirlemektedir.  Afet ve Acil Durum Yönetiminin ana amacı; </a:t>
            </a:r>
          </a:p>
          <a:p>
            <a:pPr algn="just" eaLnBrk="1" hangingPunct="1">
              <a:spcBef>
                <a:spcPct val="0"/>
              </a:spcBef>
            </a:pPr>
            <a:endParaRPr lang="tr-TR" altLang="tr-TR" smtClean="0"/>
          </a:p>
          <a:p>
            <a:pPr algn="just" eaLnBrk="1" hangingPunct="1">
              <a:spcBef>
                <a:spcPct val="0"/>
              </a:spcBef>
            </a:pPr>
            <a:r>
              <a:rPr lang="tr-TR" altLang="tr-TR" b="1" smtClean="0"/>
              <a:t>NOT:</a:t>
            </a:r>
            <a:r>
              <a:rPr lang="tr-TR" altLang="tr-TR" smtClean="0"/>
              <a:t>  Eğitmen sunudaki bilgileri okur ve devamını okumak için bir sonraki sunuya geçer.</a:t>
            </a:r>
          </a:p>
          <a:p>
            <a:pPr algn="just" eaLnBrk="1" hangingPunct="1">
              <a:spcBef>
                <a:spcPct val="0"/>
              </a:spcBef>
            </a:pPr>
            <a:r>
              <a:rPr lang="tr-TR" altLang="tr-TR" smtClean="0"/>
              <a:t> </a:t>
            </a:r>
          </a:p>
          <a:p>
            <a:pPr algn="just" eaLnBrk="1" hangingPunct="1">
              <a:spcBef>
                <a:spcPct val="0"/>
              </a:spcBef>
            </a:pPr>
            <a:endParaRPr lang="tr-TR" altLang="tr-TR" smtClean="0"/>
          </a:p>
          <a:p>
            <a:pPr eaLnBrk="1" hangingPunct="1">
              <a:spcBef>
                <a:spcPct val="0"/>
              </a:spcBef>
            </a:pPr>
            <a:endParaRPr lang="tr-TR" altLang="tr-TR" smtClean="0"/>
          </a:p>
        </p:txBody>
      </p:sp>
      <p:sp>
        <p:nvSpPr>
          <p:cNvPr id="77828"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6CAA1D-170F-47B0-9F92-B9FCD9B54CDD}" type="slidenum">
              <a:rPr lang="tr-TR" altLang="tr-TR" smtClean="0"/>
              <a:pPr fontAlgn="base">
                <a:spcBef>
                  <a:spcPct val="0"/>
                </a:spcBef>
                <a:spcAft>
                  <a:spcPct val="0"/>
                </a:spcAft>
                <a:defRPr/>
              </a:pPr>
              <a:t>8</a:t>
            </a:fld>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9875" name="Not Yer Tutucusu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tr-TR" altLang="tr-TR" b="1" smtClean="0"/>
              <a:t>Önerilen Süre: 1 dk. </a:t>
            </a:r>
          </a:p>
          <a:p>
            <a:pPr algn="just" eaLnBrk="1" hangingPunct="1">
              <a:spcBef>
                <a:spcPct val="0"/>
              </a:spcBef>
            </a:pPr>
            <a:endParaRPr lang="tr-TR" altLang="tr-TR" smtClean="0"/>
          </a:p>
          <a:p>
            <a:pPr algn="just" eaLnBrk="1" hangingPunct="1">
              <a:spcBef>
                <a:spcPct val="0"/>
              </a:spcBef>
            </a:pPr>
            <a:endParaRPr lang="tr-TR" altLang="tr-TR" smtClean="0"/>
          </a:p>
          <a:p>
            <a:pPr algn="just" eaLnBrk="1" hangingPunct="1">
              <a:spcBef>
                <a:spcPct val="0"/>
              </a:spcBef>
            </a:pPr>
            <a:r>
              <a:rPr lang="tr-TR" altLang="tr-TR" b="1" smtClean="0"/>
              <a:t>NOT:</a:t>
            </a:r>
            <a:r>
              <a:rPr lang="tr-TR" altLang="tr-TR" smtClean="0"/>
              <a:t>  Eğitmen sunudaki bilgileri okur ve bir sonraki sunuya devamını okumak için geçer.</a:t>
            </a:r>
          </a:p>
          <a:p>
            <a:pPr algn="just" eaLnBrk="1" hangingPunct="1">
              <a:spcBef>
                <a:spcPct val="0"/>
              </a:spcBef>
            </a:pPr>
            <a:r>
              <a:rPr lang="tr-TR" altLang="tr-TR" smtClean="0"/>
              <a:t> </a:t>
            </a:r>
          </a:p>
          <a:p>
            <a:pPr algn="just" eaLnBrk="1" hangingPunct="1">
              <a:spcBef>
                <a:spcPct val="0"/>
              </a:spcBef>
            </a:pPr>
            <a:endParaRPr lang="tr-TR" altLang="tr-TR" smtClean="0"/>
          </a:p>
          <a:p>
            <a:pPr eaLnBrk="1" hangingPunct="1">
              <a:spcBef>
                <a:spcPct val="0"/>
              </a:spcBef>
            </a:pPr>
            <a:endParaRPr lang="tr-TR" altLang="tr-TR" smtClean="0"/>
          </a:p>
          <a:p>
            <a:pPr eaLnBrk="1" hangingPunct="1">
              <a:spcBef>
                <a:spcPct val="0"/>
              </a:spcBef>
            </a:pPr>
            <a:endParaRPr lang="tr-TR" altLang="tr-TR" smtClean="0"/>
          </a:p>
        </p:txBody>
      </p:sp>
      <p:sp>
        <p:nvSpPr>
          <p:cNvPr id="7885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94D0D7D-9E72-4077-A2EA-E9FB6397C4AF}" type="slidenum">
              <a:rPr lang="tr-TR" altLang="tr-TR" smtClean="0"/>
              <a:pPr fontAlgn="base">
                <a:spcBef>
                  <a:spcPct val="0"/>
                </a:spcBef>
                <a:spcAft>
                  <a:spcPct val="0"/>
                </a:spcAft>
                <a:defRPr/>
              </a:pPr>
              <a:t>9</a:t>
            </a:fld>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11"/>
          <p:cNvCxnSpPr/>
          <p:nvPr userDrawn="1"/>
        </p:nvCxnSpPr>
        <p:spPr>
          <a:xfrm flipH="1">
            <a:off x="468313" y="1412875"/>
            <a:ext cx="8218487" cy="0"/>
          </a:xfrm>
          <a:prstGeom prst="line">
            <a:avLst/>
          </a:prstGeom>
          <a:ln w="3175" cmpd="sng">
            <a:solidFill>
              <a:srgbClr val="000000"/>
            </a:solidFill>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lvl1pPr algn="l">
              <a:defRPr sz="2800">
                <a:solidFill>
                  <a:srgbClr val="E17723"/>
                </a:solidFill>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a:t>
            </a:r>
            <a:r>
              <a:rPr lang="tr-TR" dirty="0" err="1" smtClean="0"/>
              <a:t>Master</a:t>
            </a:r>
            <a:r>
              <a:rPr lang="tr-TR" dirty="0" smtClean="0"/>
              <a:t> </a:t>
            </a:r>
            <a:r>
              <a:rPr lang="tr-TR" dirty="0" err="1" smtClean="0"/>
              <a:t>title</a:t>
            </a:r>
            <a:r>
              <a:rPr lang="tr-TR" dirty="0" smtClean="0"/>
              <a:t> </a:t>
            </a:r>
            <a:r>
              <a:rPr lang="tr-TR" dirty="0" err="1" smtClean="0"/>
              <a:t>style</a:t>
            </a:r>
            <a:endParaRPr lang="en-US" dirty="0"/>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2670AF94-F501-4A63-B8B6-E0B5E51A6F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8" name="Title Placeholder 1"/>
          <p:cNvSpPr>
            <a:spLocks noGrp="1"/>
          </p:cNvSpPr>
          <p:nvPr>
            <p:ph type="title"/>
          </p:nvPr>
        </p:nvSpPr>
        <p:spPr>
          <a:xfrm>
            <a:off x="228600" y="152400"/>
            <a:ext cx="6096000" cy="914400"/>
          </a:xfrm>
          <a:prstGeom prst="rect">
            <a:avLst/>
          </a:prstGeom>
        </p:spPr>
        <p:txBody>
          <a:bodyPr rtlCol="0">
            <a:normAutofit/>
          </a:bodyPr>
          <a:lstStyle/>
          <a:p>
            <a:r>
              <a:rPr lang="en-US" smtClean="0"/>
              <a:t>Click to edit Master title style</a:t>
            </a:r>
            <a:endParaRPr lang="en-US"/>
          </a:p>
        </p:txBody>
      </p:sp>
      <p:sp>
        <p:nvSpPr>
          <p:cNvPr id="5" name="6 Slayt Numarası Yer Tutucusu"/>
          <p:cNvSpPr>
            <a:spLocks noGrp="1"/>
          </p:cNvSpPr>
          <p:nvPr>
            <p:ph type="sldNum" sz="quarter" idx="10"/>
          </p:nvPr>
        </p:nvSpPr>
        <p:spPr/>
        <p:txBody>
          <a:bodyPr/>
          <a:lstStyle>
            <a:lvl1pPr>
              <a:defRPr/>
            </a:lvl1pPr>
          </a:lstStyle>
          <a:p>
            <a:pPr>
              <a:defRPr/>
            </a:pPr>
            <a:fld id="{7E92A7D0-404F-4C48-BFE7-036DCA0F8121}"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4282" y="71438"/>
            <a:ext cx="8929718" cy="1000108"/>
          </a:xfrm>
        </p:spPr>
        <p:txBody>
          <a:bodyPr/>
          <a:lstStyle/>
          <a:p>
            <a:r>
              <a:rPr lang="en-US" smtClean="0"/>
              <a:t>Click to edit Master title style</a:t>
            </a:r>
            <a:endParaRPr lang="tr-TR"/>
          </a:p>
        </p:txBody>
      </p:sp>
      <p:sp>
        <p:nvSpPr>
          <p:cNvPr id="4" name="Content Placeholder 2"/>
          <p:cNvSpPr>
            <a:spLocks noGrp="1"/>
          </p:cNvSpPr>
          <p:nvPr>
            <p:ph idx="1"/>
          </p:nvPr>
        </p:nvSpPr>
        <p:spPr>
          <a:xfrm>
            <a:off x="214282" y="1428736"/>
            <a:ext cx="4500594" cy="5214974"/>
          </a:xfrm>
        </p:spPr>
        <p:txBody>
          <a:bodyPr/>
          <a:lstStyle>
            <a:lvl1pPr>
              <a:spcBef>
                <a:spcPts val="0"/>
              </a:spcBef>
              <a:spcAft>
                <a:spcPts val="1200"/>
              </a:spcAft>
              <a:defRPr sz="2400"/>
            </a:lvl1pPr>
            <a:lvl2pPr>
              <a:spcBef>
                <a:spcPts val="0"/>
              </a:spcBef>
              <a:spcAft>
                <a:spcPts val="1200"/>
              </a:spcAft>
              <a:defRPr sz="24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5" name="6 Slayt Numarası Yer Tutucusu"/>
          <p:cNvSpPr>
            <a:spLocks noGrp="1"/>
          </p:cNvSpPr>
          <p:nvPr>
            <p:ph type="sldNum" sz="quarter" idx="10"/>
          </p:nvPr>
        </p:nvSpPr>
        <p:spPr/>
        <p:txBody>
          <a:bodyPr/>
          <a:lstStyle>
            <a:lvl1pPr>
              <a:defRPr/>
            </a:lvl1pPr>
          </a:lstStyle>
          <a:p>
            <a:pPr>
              <a:defRPr/>
            </a:pPr>
            <a:fld id="{975D200E-C4CD-4EEF-AC4A-B424E188227F}"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üvenli Yaşam 1 Eğitimi Başlık Metin Kutusu ve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a:xfrm>
            <a:off x="662880" y="1783357"/>
            <a:ext cx="3909120" cy="452596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Picture Placeholder 7"/>
          <p:cNvSpPr>
            <a:spLocks noGrp="1"/>
          </p:cNvSpPr>
          <p:nvPr>
            <p:ph type="pic" sz="quarter" idx="13"/>
          </p:nvPr>
        </p:nvSpPr>
        <p:spPr>
          <a:xfrm>
            <a:off x="4932363" y="1844675"/>
            <a:ext cx="3960812" cy="4392613"/>
          </a:xfrm>
        </p:spPr>
        <p:txBody>
          <a:bodyPr rtlCol="0">
            <a:normAutofit/>
          </a:bodyPr>
          <a:lstStyle>
            <a:lvl1pPr>
              <a:buNone/>
              <a:defRPr/>
            </a:lvl1pPr>
          </a:lstStyle>
          <a:p>
            <a:pPr lvl="0"/>
            <a:r>
              <a:rPr lang="tr-TR" noProof="0" smtClean="0"/>
              <a:t>Resim eklemek için simgeyi tıklatın</a:t>
            </a:r>
            <a:endParaRPr lang="tr-TR" noProof="0" dirty="0"/>
          </a:p>
        </p:txBody>
      </p:sp>
      <p:sp>
        <p:nvSpPr>
          <p:cNvPr id="5" name="Slide Number Placeholder 5"/>
          <p:cNvSpPr>
            <a:spLocks noGrp="1"/>
          </p:cNvSpPr>
          <p:nvPr>
            <p:ph type="sldNum" sz="quarter" idx="14"/>
          </p:nvPr>
        </p:nvSpPr>
        <p:spPr/>
        <p:txBody>
          <a:bodyPr/>
          <a:lstStyle>
            <a:lvl1pPr>
              <a:defRPr/>
            </a:lvl1pPr>
          </a:lstStyle>
          <a:p>
            <a:pPr>
              <a:defRPr/>
            </a:pPr>
            <a:fld id="{6884A1D9-B1BA-41C7-B4B1-4574C573EC3F}"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Yalnızca Başlı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28600" y="152400"/>
            <a:ext cx="6096000" cy="914400"/>
          </a:xfrm>
          <a:prstGeom prst="rect">
            <a:avLst/>
          </a:prstGeom>
        </p:spPr>
        <p:txBody>
          <a:bodyPr rtlCol="0">
            <a:normAutofit/>
          </a:bodyPr>
          <a:lstStyle/>
          <a:p>
            <a:r>
              <a:rPr lang="en-US" smtClean="0"/>
              <a:t>Click to edit Master title style</a:t>
            </a:r>
            <a:endParaRPr lang="en-US"/>
          </a:p>
        </p:txBody>
      </p:sp>
      <p:sp>
        <p:nvSpPr>
          <p:cNvPr id="3" name="4 Slayt Numarası Yer Tutucusu"/>
          <p:cNvSpPr>
            <a:spLocks noGrp="1"/>
          </p:cNvSpPr>
          <p:nvPr>
            <p:ph type="sldNum" sz="quarter" idx="10"/>
          </p:nvPr>
        </p:nvSpPr>
        <p:spPr/>
        <p:txBody>
          <a:bodyPr/>
          <a:lstStyle>
            <a:lvl1pPr>
              <a:defRPr/>
            </a:lvl1pPr>
          </a:lstStyle>
          <a:p>
            <a:pPr>
              <a:defRPr/>
            </a:pPr>
            <a:fld id="{C6F5EDCD-F61A-457C-80B5-EFAFAC675DA8}"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a:xfrm>
            <a:off x="7620000" y="6477000"/>
            <a:ext cx="1447800" cy="381000"/>
          </a:xfrm>
        </p:spPr>
        <p:txBody>
          <a:bodyPr/>
          <a:lstStyle>
            <a:lvl1pPr>
              <a:defRPr/>
            </a:lvl1pPr>
          </a:lstStyle>
          <a:p>
            <a:pPr>
              <a:defRPr/>
            </a:pPr>
            <a:fld id="{AB53E25D-E9A1-4BBF-BE0A-22D8E04E05A2}" type="slidenum">
              <a:rPr lang="en-US"/>
              <a:pPr>
                <a:defRPr/>
              </a:pPr>
              <a:t>‹#›</a:t>
            </a:fld>
            <a:r>
              <a:rPr lang="tr-TR"/>
              <a:t>/52</a:t>
            </a:r>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11"/>
          <p:cNvCxnSpPr/>
          <p:nvPr userDrawn="1"/>
        </p:nvCxnSpPr>
        <p:spPr>
          <a:xfrm flipH="1">
            <a:off x="468313" y="1412875"/>
            <a:ext cx="8218487" cy="0"/>
          </a:xfrm>
          <a:prstGeom prst="line">
            <a:avLst/>
          </a:prstGeom>
          <a:ln w="3175" cmpd="sng">
            <a:solidFill>
              <a:srgbClr val="000000"/>
            </a:solidFill>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a:t>
            </a:r>
            <a:r>
              <a:rPr lang="tr-TR" dirty="0" err="1" smtClean="0"/>
              <a:t>Master</a:t>
            </a:r>
            <a:r>
              <a:rPr lang="tr-TR" dirty="0" smtClean="0"/>
              <a:t> </a:t>
            </a:r>
            <a:r>
              <a:rPr lang="tr-TR" dirty="0" err="1" smtClean="0"/>
              <a:t>text</a:t>
            </a:r>
            <a:r>
              <a:rPr lang="tr-TR" dirty="0" smtClean="0"/>
              <a:t> </a:t>
            </a:r>
            <a:r>
              <a:rPr lang="tr-TR" dirty="0" err="1" smtClean="0"/>
              <a:t>styles</a:t>
            </a:r>
            <a:endParaRPr lang="tr-TR" dirty="0" smtClean="0"/>
          </a:p>
          <a:p>
            <a:pPr lvl="1"/>
            <a:r>
              <a:rPr lang="tr-TR" dirty="0" err="1" smtClean="0"/>
              <a:t>Second</a:t>
            </a:r>
            <a:r>
              <a:rPr lang="tr-TR" dirty="0" smtClean="0"/>
              <a:t> </a:t>
            </a:r>
            <a:r>
              <a:rPr lang="tr-TR" dirty="0" err="1" smtClean="0"/>
              <a:t>level</a:t>
            </a:r>
            <a:endParaRPr lang="tr-TR" dirty="0" smtClean="0"/>
          </a:p>
          <a:p>
            <a:pPr lvl="2"/>
            <a:r>
              <a:rPr lang="tr-TR" dirty="0" err="1" smtClean="0"/>
              <a:t>Third</a:t>
            </a:r>
            <a:r>
              <a:rPr lang="tr-TR" dirty="0" smtClean="0"/>
              <a:t>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Slide Number Placeholder 6"/>
          <p:cNvSpPr>
            <a:spLocks noGrp="1"/>
          </p:cNvSpPr>
          <p:nvPr>
            <p:ph type="sldNum" sz="quarter" idx="10"/>
          </p:nvPr>
        </p:nvSpPr>
        <p:spPr/>
        <p:txBody>
          <a:bodyPr/>
          <a:lstStyle>
            <a:lvl1pPr>
              <a:defRPr/>
            </a:lvl1pPr>
          </a:lstStyle>
          <a:p>
            <a:pPr>
              <a:defRPr/>
            </a:pPr>
            <a:fld id="{3547A36A-BE3A-445A-B1FF-004B239242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cxnSp>
        <p:nvCxnSpPr>
          <p:cNvPr id="4" name="Straight Connector 11"/>
          <p:cNvCxnSpPr/>
          <p:nvPr userDrawn="1"/>
        </p:nvCxnSpPr>
        <p:spPr>
          <a:xfrm flipH="1">
            <a:off x="468313" y="1412875"/>
            <a:ext cx="8218487" cy="0"/>
          </a:xfrm>
          <a:prstGeom prst="line">
            <a:avLst/>
          </a:prstGeom>
          <a:ln w="3175" cmpd="sng">
            <a:solidFill>
              <a:srgbClr val="000000"/>
            </a:solidFill>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a:t>
            </a:r>
            <a:r>
              <a:rPr lang="tr-TR" dirty="0" err="1" smtClean="0"/>
              <a:t>Master</a:t>
            </a:r>
            <a:r>
              <a:rPr lang="tr-TR" dirty="0" smtClean="0"/>
              <a:t> </a:t>
            </a:r>
            <a:r>
              <a:rPr lang="tr-TR" dirty="0" err="1" smtClean="0"/>
              <a:t>text</a:t>
            </a:r>
            <a:r>
              <a:rPr lang="tr-TR" dirty="0" smtClean="0"/>
              <a:t> </a:t>
            </a:r>
            <a:r>
              <a:rPr lang="tr-TR" dirty="0" err="1" smtClean="0"/>
              <a:t>styles</a:t>
            </a:r>
            <a:endParaRPr lang="tr-TR" dirty="0" smtClean="0"/>
          </a:p>
          <a:p>
            <a:pPr lvl="1"/>
            <a:r>
              <a:rPr lang="tr-TR" dirty="0" err="1" smtClean="0"/>
              <a:t>Second</a:t>
            </a:r>
            <a:r>
              <a:rPr lang="tr-TR" dirty="0" smtClean="0"/>
              <a:t> </a:t>
            </a:r>
            <a:r>
              <a:rPr lang="tr-TR" dirty="0" err="1" smtClean="0"/>
              <a:t>level</a:t>
            </a:r>
            <a:endParaRPr lang="tr-TR" dirty="0" smtClean="0"/>
          </a:p>
          <a:p>
            <a:pPr lvl="2"/>
            <a:r>
              <a:rPr lang="tr-TR" dirty="0" err="1" smtClean="0"/>
              <a:t>Third</a:t>
            </a:r>
            <a:r>
              <a:rPr lang="tr-TR" dirty="0" smtClean="0"/>
              <a:t>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82E7E117-222D-400B-8C1F-DCF9E2BCB3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11"/>
          <p:cNvCxnSpPr/>
          <p:nvPr userDrawn="1"/>
        </p:nvCxnSpPr>
        <p:spPr>
          <a:xfrm flipH="1">
            <a:off x="468313" y="1412875"/>
            <a:ext cx="8218487" cy="0"/>
          </a:xfrm>
          <a:prstGeom prst="line">
            <a:avLst/>
          </a:prstGeom>
          <a:ln w="3175" cmpd="sng">
            <a:solidFill>
              <a:srgbClr val="000000"/>
            </a:solidFill>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8" name="Slide Number Placeholder 8"/>
          <p:cNvSpPr>
            <a:spLocks noGrp="1"/>
          </p:cNvSpPr>
          <p:nvPr>
            <p:ph type="sldNum" sz="quarter" idx="10"/>
          </p:nvPr>
        </p:nvSpPr>
        <p:spPr/>
        <p:txBody>
          <a:bodyPr/>
          <a:lstStyle>
            <a:lvl1pPr>
              <a:defRPr/>
            </a:lvl1pPr>
          </a:lstStyle>
          <a:p>
            <a:pPr>
              <a:defRPr/>
            </a:pPr>
            <a:fld id="{6A347B8D-1DB6-48A9-A717-3EADB0021F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11"/>
          <p:cNvCxnSpPr/>
          <p:nvPr userDrawn="1"/>
        </p:nvCxnSpPr>
        <p:spPr>
          <a:xfrm flipH="1">
            <a:off x="468313" y="1412875"/>
            <a:ext cx="8218487" cy="0"/>
          </a:xfrm>
          <a:prstGeom prst="line">
            <a:avLst/>
          </a:prstGeom>
          <a:ln w="3175" cmpd="sng">
            <a:solidFill>
              <a:srgbClr val="000000"/>
            </a:solidFill>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pPr>
              <a:defRPr/>
            </a:pPr>
            <a:fld id="{1C10202F-C401-4580-BEF0-50EC147B36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533ABDB-D0FB-4062-BB72-33CE1AA14F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2 Resim" descr="7.jpg"/>
          <p:cNvPicPr>
            <a:picLocks noChangeAspect="1"/>
          </p:cNvPicPr>
          <p:nvPr userDrawn="1"/>
        </p:nvPicPr>
        <p:blipFill>
          <a:blip r:embed="rId2"/>
          <a:srcRect/>
          <a:stretch>
            <a:fillRect/>
          </a:stretch>
        </p:blipFill>
        <p:spPr bwMode="auto">
          <a:xfrm>
            <a:off x="0" y="4763"/>
            <a:ext cx="9144000" cy="684847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2" name="6 Resim" descr="ara_kapak.jpg"/>
          <p:cNvPicPr>
            <a:picLocks noChangeAspect="1"/>
          </p:cNvPicPr>
          <p:nvPr userDrawn="1"/>
        </p:nvPicPr>
        <p:blipFill>
          <a:blip r:embed="rId2"/>
          <a:srcRect/>
          <a:stretch>
            <a:fillRect/>
          </a:stretch>
        </p:blipFill>
        <p:spPr bwMode="auto">
          <a:xfrm>
            <a:off x="0" y="4763"/>
            <a:ext cx="9144000" cy="684847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Title Placeholder 1"/>
          <p:cNvSpPr>
            <a:spLocks noGrp="1"/>
          </p:cNvSpPr>
          <p:nvPr>
            <p:ph type="title"/>
          </p:nvPr>
        </p:nvSpPr>
        <p:spPr>
          <a:xfrm>
            <a:off x="228600" y="152400"/>
            <a:ext cx="6096000" cy="914400"/>
          </a:xfrm>
          <a:prstGeom prst="rect">
            <a:avLst/>
          </a:prstGeom>
        </p:spPr>
        <p:txBody>
          <a:bodyPr rtlCol="0">
            <a:normAutofit/>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4" name="5 Slayt Numarası Yer Tutucusu"/>
          <p:cNvSpPr>
            <a:spLocks noGrp="1"/>
          </p:cNvSpPr>
          <p:nvPr>
            <p:ph type="sldNum" sz="quarter" idx="10"/>
          </p:nvPr>
        </p:nvSpPr>
        <p:spPr/>
        <p:txBody>
          <a:bodyPr/>
          <a:lstStyle>
            <a:lvl1pPr>
              <a:defRPr>
                <a:latin typeface="Times New Roman" pitchFamily="18" charset="0"/>
                <a:cs typeface="Times New Roman" pitchFamily="18" charset="0"/>
              </a:defRPr>
            </a:lvl1pPr>
          </a:lstStyle>
          <a:p>
            <a:pPr>
              <a:defRPr/>
            </a:pPr>
            <a:fld id="{59AF3E4D-85C6-4370-99A6-193AFB5FCC7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4" descr="afad_template2.png"/>
          <p:cNvPicPr>
            <a:picLocks noChangeAspect="1"/>
          </p:cNvPicPr>
          <p:nvPr/>
        </p:nvPicPr>
        <p:blipFill>
          <a:blip r:embed="rId17"/>
          <a:srcRect/>
          <a:stretch>
            <a:fillRect/>
          </a:stretch>
        </p:blipFill>
        <p:spPr bwMode="auto">
          <a:xfrm>
            <a:off x="0" y="6705600"/>
            <a:ext cx="9156700" cy="165100"/>
          </a:xfrm>
          <a:prstGeom prst="rect">
            <a:avLst/>
          </a:prstGeom>
          <a:noFill/>
          <a:ln w="9525">
            <a:noFill/>
            <a:miter lim="800000"/>
            <a:headEnd/>
            <a:tailEnd/>
          </a:ln>
        </p:spPr>
      </p:pic>
      <p:pic>
        <p:nvPicPr>
          <p:cNvPr id="1027" name="Picture 3" descr="afad_template.png"/>
          <p:cNvPicPr>
            <a:picLocks noChangeAspect="1"/>
          </p:cNvPicPr>
          <p:nvPr/>
        </p:nvPicPr>
        <p:blipFill>
          <a:blip r:embed="rId18"/>
          <a:srcRect/>
          <a:stretch>
            <a:fillRect/>
          </a:stretch>
        </p:blipFill>
        <p:spPr bwMode="auto">
          <a:xfrm>
            <a:off x="0" y="0"/>
            <a:ext cx="9156700" cy="1270000"/>
          </a:xfrm>
          <a:prstGeom prst="rect">
            <a:avLst/>
          </a:prstGeom>
          <a:noFill/>
          <a:ln w="9525">
            <a:noFill/>
            <a:miter lim="800000"/>
            <a:headEnd/>
            <a:tailEnd/>
          </a:ln>
        </p:spPr>
      </p:pic>
      <p:sp>
        <p:nvSpPr>
          <p:cNvPr id="1028" name="Title Placeholder 1"/>
          <p:cNvSpPr>
            <a:spLocks noGrp="1"/>
          </p:cNvSpPr>
          <p:nvPr>
            <p:ph type="title"/>
          </p:nvPr>
        </p:nvSpPr>
        <p:spPr bwMode="auto">
          <a:xfrm>
            <a:off x="457200" y="274638"/>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endParaRPr lang="en-US" altLang="tr-TR" smtClean="0"/>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endParaRPr lang="en-US" altLang="tr-TR"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35B04894-87E6-4662-AA5D-4414CCA28F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E17723"/>
          </a:solidFill>
          <a:latin typeface="Arial" pitchFamily="34" charset="0"/>
          <a:ea typeface="+mj-ea"/>
          <a:cs typeface="Arial" pitchFamily="34" charset="0"/>
        </a:defRPr>
      </a:lvl1pPr>
      <a:lvl2pPr algn="l" defTabSz="457200" rtl="0" eaLnBrk="0" fontAlgn="base" hangingPunct="0">
        <a:spcBef>
          <a:spcPct val="0"/>
        </a:spcBef>
        <a:spcAft>
          <a:spcPct val="0"/>
        </a:spcAft>
        <a:defRPr sz="2800" b="1">
          <a:solidFill>
            <a:srgbClr val="E17723"/>
          </a:solidFill>
          <a:latin typeface="Arial" charset="0"/>
          <a:cs typeface="Arial" charset="0"/>
        </a:defRPr>
      </a:lvl2pPr>
      <a:lvl3pPr algn="l" defTabSz="457200" rtl="0" eaLnBrk="0" fontAlgn="base" hangingPunct="0">
        <a:spcBef>
          <a:spcPct val="0"/>
        </a:spcBef>
        <a:spcAft>
          <a:spcPct val="0"/>
        </a:spcAft>
        <a:defRPr sz="2800" b="1">
          <a:solidFill>
            <a:srgbClr val="E17723"/>
          </a:solidFill>
          <a:latin typeface="Arial" charset="0"/>
          <a:cs typeface="Arial" charset="0"/>
        </a:defRPr>
      </a:lvl3pPr>
      <a:lvl4pPr algn="l" defTabSz="457200" rtl="0" eaLnBrk="0" fontAlgn="base" hangingPunct="0">
        <a:spcBef>
          <a:spcPct val="0"/>
        </a:spcBef>
        <a:spcAft>
          <a:spcPct val="0"/>
        </a:spcAft>
        <a:defRPr sz="2800" b="1">
          <a:solidFill>
            <a:srgbClr val="E17723"/>
          </a:solidFill>
          <a:latin typeface="Arial" charset="0"/>
          <a:cs typeface="Arial" charset="0"/>
        </a:defRPr>
      </a:lvl4pPr>
      <a:lvl5pPr algn="l" defTabSz="457200" rtl="0" eaLnBrk="0" fontAlgn="base" hangingPunct="0">
        <a:spcBef>
          <a:spcPct val="0"/>
        </a:spcBef>
        <a:spcAft>
          <a:spcPct val="0"/>
        </a:spcAft>
        <a:defRPr sz="2800" b="1">
          <a:solidFill>
            <a:srgbClr val="E17723"/>
          </a:solidFill>
          <a:latin typeface="Arial" charset="0"/>
          <a:cs typeface="Arial" charset="0"/>
        </a:defRPr>
      </a:lvl5pPr>
      <a:lvl6pPr marL="457200" algn="l" defTabSz="457200" rtl="0" fontAlgn="base">
        <a:spcBef>
          <a:spcPct val="0"/>
        </a:spcBef>
        <a:spcAft>
          <a:spcPct val="0"/>
        </a:spcAft>
        <a:defRPr sz="2800" b="1">
          <a:solidFill>
            <a:srgbClr val="E17723"/>
          </a:solidFill>
          <a:latin typeface="Arial" charset="0"/>
          <a:cs typeface="Arial" charset="0"/>
        </a:defRPr>
      </a:lvl6pPr>
      <a:lvl7pPr marL="914400" algn="l" defTabSz="457200" rtl="0" fontAlgn="base">
        <a:spcBef>
          <a:spcPct val="0"/>
        </a:spcBef>
        <a:spcAft>
          <a:spcPct val="0"/>
        </a:spcAft>
        <a:defRPr sz="2800" b="1">
          <a:solidFill>
            <a:srgbClr val="E17723"/>
          </a:solidFill>
          <a:latin typeface="Arial" charset="0"/>
          <a:cs typeface="Arial" charset="0"/>
        </a:defRPr>
      </a:lvl7pPr>
      <a:lvl8pPr marL="1371600" algn="l" defTabSz="457200" rtl="0" fontAlgn="base">
        <a:spcBef>
          <a:spcPct val="0"/>
        </a:spcBef>
        <a:spcAft>
          <a:spcPct val="0"/>
        </a:spcAft>
        <a:defRPr sz="2800" b="1">
          <a:solidFill>
            <a:srgbClr val="E17723"/>
          </a:solidFill>
          <a:latin typeface="Arial" charset="0"/>
          <a:cs typeface="Arial" charset="0"/>
        </a:defRPr>
      </a:lvl8pPr>
      <a:lvl9pPr marL="1828800" algn="l" defTabSz="457200" rtl="0" fontAlgn="base">
        <a:spcBef>
          <a:spcPct val="0"/>
        </a:spcBef>
        <a:spcAft>
          <a:spcPct val="0"/>
        </a:spcAft>
        <a:defRPr sz="2800" b="1">
          <a:solidFill>
            <a:srgbClr val="E17723"/>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TehlikeProfiliBelirlemeFormu.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file:///C:\Users\erkan.ozturk\Desktop\PROJE%20DOKUMANLARI\POWERPOINT%20SUNUM\OKUL%20AFET%20PLANI\AFAD2.wmv"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MALZEME%20BILGI%20FORMU.PDF" TargetMode="External"/><Relationship Id="rId3" Type="http://schemas.openxmlformats.org/officeDocument/2006/relationships/hyperlink" Target="ACILDURUMRAPORUFORMU.PDF" TargetMode="External"/><Relationship Id="rId7" Type="http://schemas.openxmlformats.org/officeDocument/2006/relationships/hyperlink" Target="ZARARAZALTMAPLANIFORMU.PDF"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hyperlink" Target="TEHLIKEPROFILIBELIRLEMEFORMU.PDF" TargetMode="External"/><Relationship Id="rId5" Type="http://schemas.openxmlformats.org/officeDocument/2006/relationships/hyperlink" Target="DURUMTESPITIDETAYFORMU.PDF" TargetMode="External"/><Relationship Id="rId4" Type="http://schemas.openxmlformats.org/officeDocument/2006/relationships/hyperlink" Target="GENELBILGILERFORMU.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323850" y="5732463"/>
            <a:ext cx="8424863" cy="936625"/>
          </a:xfrm>
          <a:prstGeom prst="rect">
            <a:avLst/>
          </a:prstGeom>
          <a:solidFill>
            <a:srgbClr val="FF8000"/>
          </a:solid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buFont typeface="Arial" charset="0"/>
              <a:buNone/>
              <a:defRPr/>
            </a:pPr>
            <a:endParaRPr lang="tr-TR" dirty="0"/>
          </a:p>
          <a:p>
            <a:pPr algn="just" fontAlgn="auto">
              <a:spcBef>
                <a:spcPts val="0"/>
              </a:spcBef>
              <a:spcAft>
                <a:spcPts val="0"/>
              </a:spcAft>
              <a:buFont typeface="Arial" charset="0"/>
              <a:buNone/>
              <a:defRPr/>
            </a:pPr>
            <a:r>
              <a:rPr lang="tr-TR" dirty="0"/>
              <a:t>OKUL YÖNETİCİLERİ İÇİN </a:t>
            </a:r>
          </a:p>
          <a:p>
            <a:pPr algn="just" fontAlgn="auto">
              <a:spcBef>
                <a:spcPts val="0"/>
              </a:spcBef>
              <a:spcAft>
                <a:spcPts val="0"/>
              </a:spcAft>
              <a:buFont typeface="Arial" charset="0"/>
              <a:buNone/>
              <a:defRPr/>
            </a:pPr>
            <a:r>
              <a:rPr lang="tr-TR" dirty="0"/>
              <a:t>OKUL AFET VE ACİL DURUM YÖNETİMİ PLANI HAZIRLAMA EĞİTİMİ</a:t>
            </a:r>
          </a:p>
          <a:p>
            <a:pPr fontAlgn="auto">
              <a:spcBef>
                <a:spcPts val="0"/>
              </a:spcBef>
              <a:spcAft>
                <a:spcPts val="0"/>
              </a:spcAft>
              <a:defRPr/>
            </a:pPr>
            <a:endParaRPr lang="tr-TR" dirty="0"/>
          </a:p>
        </p:txBody>
      </p:sp>
      <p:pic>
        <p:nvPicPr>
          <p:cNvPr id="16387" name="Picture 6"/>
          <p:cNvPicPr>
            <a:picLocks noChangeAspect="1" noChangeArrowheads="1"/>
          </p:cNvPicPr>
          <p:nvPr/>
        </p:nvPicPr>
        <p:blipFill>
          <a:blip r:embed="rId3"/>
          <a:srcRect/>
          <a:stretch>
            <a:fillRect/>
          </a:stretch>
        </p:blipFill>
        <p:spPr bwMode="auto">
          <a:xfrm>
            <a:off x="323850" y="1125538"/>
            <a:ext cx="8424863" cy="46434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Başlık 1"/>
          <p:cNvSpPr>
            <a:spLocks noGrp="1"/>
          </p:cNvSpPr>
          <p:nvPr>
            <p:ph type="title"/>
          </p:nvPr>
        </p:nvSpPr>
        <p:spPr>
          <a:xfrm>
            <a:off x="457200" y="274638"/>
            <a:ext cx="6059488" cy="1143000"/>
          </a:xfrm>
        </p:spPr>
        <p:txBody>
          <a:bodyPr/>
          <a:lstStyle/>
          <a:p>
            <a:pPr eaLnBrk="1" hangingPunct="1"/>
            <a:r>
              <a:rPr lang="tr-TR" altLang="tr-TR" smtClean="0">
                <a:latin typeface="Arial" charset="0"/>
                <a:cs typeface="Arial" charset="0"/>
              </a:rPr>
              <a:t>Okul Afet ve Acil Durum Yönetiminin Ana Amacı (devam)</a:t>
            </a:r>
          </a:p>
        </p:txBody>
      </p:sp>
      <p:sp>
        <p:nvSpPr>
          <p:cNvPr id="25603" name="Text Box 2"/>
          <p:cNvSpPr txBox="1">
            <a:spLocks noChangeArrowheads="1"/>
          </p:cNvSpPr>
          <p:nvPr/>
        </p:nvSpPr>
        <p:spPr bwMode="auto">
          <a:xfrm>
            <a:off x="457200" y="1371600"/>
            <a:ext cx="8305800" cy="5133975"/>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0"/>
              </a:spcBef>
              <a:buFontTx/>
              <a:buNone/>
              <a:defRPr/>
            </a:pPr>
            <a:r>
              <a:rPr lang="tr-TR" altLang="tr-TR" sz="2800" b="1" i="1" dirty="0" smtClean="0">
                <a:solidFill>
                  <a:srgbClr val="CC0066"/>
                </a:solidFill>
                <a:latin typeface="+mj-lt"/>
                <a:cs typeface="Arial" charset="0"/>
              </a:rPr>
              <a:t>afet sonrasında ise;</a:t>
            </a:r>
            <a:r>
              <a:rPr lang="tr-TR" altLang="tr-TR" sz="2800" dirty="0" smtClean="0">
                <a:latin typeface="+mj-lt"/>
                <a:cs typeface="Arial" charset="0"/>
              </a:rPr>
              <a:t>  olaya zamanında, hızlı ve etkili olarak müdahale ederek kayıpların en düşük düzeyde tutulması, </a:t>
            </a:r>
          </a:p>
          <a:p>
            <a:pPr algn="just" eaLnBrk="1" hangingPunct="1">
              <a:lnSpc>
                <a:spcPct val="130000"/>
              </a:lnSpc>
              <a:spcBef>
                <a:spcPct val="0"/>
              </a:spcBef>
              <a:buFontTx/>
              <a:buNone/>
              <a:defRPr/>
            </a:pPr>
            <a:r>
              <a:rPr lang="tr-TR" altLang="tr-TR" sz="2800" dirty="0" smtClean="0">
                <a:latin typeface="+mj-lt"/>
                <a:cs typeface="Arial" charset="0"/>
              </a:rPr>
              <a:t>olabilecek zincirleme etkiler veya ikincil afetlerin önlenmesi ve </a:t>
            </a:r>
          </a:p>
          <a:p>
            <a:pPr algn="just" eaLnBrk="1" hangingPunct="1">
              <a:lnSpc>
                <a:spcPct val="130000"/>
              </a:lnSpc>
              <a:spcBef>
                <a:spcPct val="0"/>
              </a:spcBef>
              <a:buFontTx/>
              <a:buNone/>
              <a:defRPr/>
            </a:pPr>
            <a:r>
              <a:rPr lang="tr-TR" altLang="tr-TR" sz="2800" dirty="0" smtClean="0">
                <a:latin typeface="+mj-lt"/>
                <a:cs typeface="Arial" charset="0"/>
              </a:rPr>
              <a:t>okulun normal programına bir an önce dönebilmesi için gereken iyileştirme faaliyetlerinin belirlenmesi ve uygulanmasını sağlayacak örgütlenme modelleri ile imkân ve kaynakları sağlamaktır.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2 Başlık"/>
          <p:cNvSpPr>
            <a:spLocks noGrp="1"/>
          </p:cNvSpPr>
          <p:nvPr>
            <p:ph type="title"/>
          </p:nvPr>
        </p:nvSpPr>
        <p:spPr>
          <a:xfrm>
            <a:off x="457200" y="274638"/>
            <a:ext cx="5915025" cy="1143000"/>
          </a:xfrm>
        </p:spPr>
        <p:txBody>
          <a:bodyPr/>
          <a:lstStyle/>
          <a:p>
            <a:pPr eaLnBrk="1" hangingPunct="1"/>
            <a:r>
              <a:rPr lang="tr-TR" altLang="tr-TR" smtClean="0">
                <a:latin typeface="Arial" charset="0"/>
                <a:cs typeface="Arial" charset="0"/>
              </a:rPr>
              <a:t>Okul Afet ve Acil Durum Yönetimi Planlamasının Amaçları</a:t>
            </a:r>
          </a:p>
        </p:txBody>
      </p:sp>
      <p:sp>
        <p:nvSpPr>
          <p:cNvPr id="9" name="Rectangle 4"/>
          <p:cNvSpPr txBox="1">
            <a:spLocks noChangeArrowheads="1"/>
          </p:cNvSpPr>
          <p:nvPr/>
        </p:nvSpPr>
        <p:spPr>
          <a:xfrm>
            <a:off x="179388" y="1479550"/>
            <a:ext cx="8964612" cy="4465638"/>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pitchFamily="18" charset="0"/>
                <a:ea typeface="+mn-ea"/>
                <a:cs typeface="Times New Roman"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itchFamily="18" charset="0"/>
                <a:ea typeface="+mn-ea"/>
                <a:cs typeface="Times New Roman"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itchFamily="18" charset="0"/>
                <a:ea typeface="+mn-ea"/>
                <a:cs typeface="Times New Roman"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lnSpc>
                <a:spcPct val="200000"/>
              </a:lnSpc>
              <a:spcAft>
                <a:spcPts val="0"/>
              </a:spcAft>
              <a:buClr>
                <a:srgbClr val="FF3300"/>
              </a:buClr>
              <a:buFont typeface="Wingdings" pitchFamily="2" charset="2"/>
              <a:buNone/>
              <a:defRPr/>
            </a:pPr>
            <a:r>
              <a:rPr lang="tr-TR" sz="2400" dirty="0">
                <a:latin typeface="+mj-lt"/>
              </a:rPr>
              <a:t>Mevcut durumun ve tehlikelerin belirlenmesi,</a:t>
            </a:r>
          </a:p>
          <a:p>
            <a:pPr algn="ctr" fontAlgn="auto">
              <a:lnSpc>
                <a:spcPct val="200000"/>
              </a:lnSpc>
              <a:spcAft>
                <a:spcPts val="0"/>
              </a:spcAft>
              <a:buClr>
                <a:srgbClr val="FF3300"/>
              </a:buClr>
              <a:buFont typeface="Wingdings" pitchFamily="2" charset="2"/>
              <a:buNone/>
              <a:defRPr/>
            </a:pPr>
            <a:r>
              <a:rPr lang="tr-TR" sz="2400" dirty="0">
                <a:solidFill>
                  <a:srgbClr val="E17723"/>
                </a:solidFill>
                <a:latin typeface="+mj-lt"/>
                <a:ea typeface="+mj-ea"/>
              </a:rPr>
              <a:t>Riskleri azaltmak için </a:t>
            </a:r>
            <a:r>
              <a:rPr lang="tr-TR" sz="2400" dirty="0" smtClean="0">
                <a:solidFill>
                  <a:srgbClr val="E17723"/>
                </a:solidFill>
                <a:latin typeface="+mj-lt"/>
                <a:ea typeface="+mj-ea"/>
              </a:rPr>
              <a:t>önlemlerin </a:t>
            </a:r>
            <a:r>
              <a:rPr lang="tr-TR" sz="2400" dirty="0">
                <a:solidFill>
                  <a:srgbClr val="E17723"/>
                </a:solidFill>
                <a:latin typeface="+mj-lt"/>
                <a:ea typeface="+mj-ea"/>
              </a:rPr>
              <a:t>alınması,</a:t>
            </a:r>
          </a:p>
          <a:p>
            <a:pPr algn="ctr" fontAlgn="auto">
              <a:lnSpc>
                <a:spcPct val="200000"/>
              </a:lnSpc>
              <a:spcAft>
                <a:spcPts val="0"/>
              </a:spcAft>
              <a:buClr>
                <a:srgbClr val="FF3300"/>
              </a:buClr>
              <a:buFont typeface="Wingdings" pitchFamily="2" charset="2"/>
              <a:buNone/>
              <a:defRPr/>
            </a:pPr>
            <a:r>
              <a:rPr lang="tr-TR" sz="2400" dirty="0">
                <a:latin typeface="+mj-lt"/>
              </a:rPr>
              <a:t>Tehlike durumunda kayıpların en aza indirilmesi,</a:t>
            </a:r>
          </a:p>
          <a:p>
            <a:pPr algn="ctr" fontAlgn="auto">
              <a:lnSpc>
                <a:spcPct val="200000"/>
              </a:lnSpc>
              <a:spcAft>
                <a:spcPts val="0"/>
              </a:spcAft>
              <a:buClr>
                <a:srgbClr val="FF3300"/>
              </a:buClr>
              <a:buFont typeface="Arial"/>
              <a:buNone/>
              <a:defRPr/>
            </a:pPr>
            <a:r>
              <a:rPr lang="tr-TR" sz="2400" dirty="0" smtClean="0">
                <a:solidFill>
                  <a:srgbClr val="E17723"/>
                </a:solidFill>
                <a:latin typeface="+mj-lt"/>
                <a:ea typeface="+mj-ea"/>
              </a:rPr>
              <a:t>Mekân, insan ve eğitim sürekliliğinin ve güvenliğinin </a:t>
            </a:r>
            <a:r>
              <a:rPr lang="tr-TR" sz="2400" dirty="0">
                <a:solidFill>
                  <a:srgbClr val="E17723"/>
                </a:solidFill>
                <a:latin typeface="+mj-lt"/>
                <a:ea typeface="+mj-ea"/>
              </a:rPr>
              <a:t>sağlanması,</a:t>
            </a:r>
          </a:p>
          <a:p>
            <a:pPr algn="ctr" fontAlgn="auto">
              <a:lnSpc>
                <a:spcPct val="200000"/>
              </a:lnSpc>
              <a:spcAft>
                <a:spcPts val="0"/>
              </a:spcAft>
              <a:buClr>
                <a:srgbClr val="FF3300"/>
              </a:buClr>
              <a:buFont typeface="Wingdings" pitchFamily="2" charset="2"/>
              <a:buNone/>
              <a:defRPr/>
            </a:pPr>
            <a:r>
              <a:rPr lang="tr-TR" sz="2400" dirty="0">
                <a:latin typeface="+mj-lt"/>
              </a:rPr>
              <a:t>Müdahale organizasyon ve kabiliyetinin geliştirilmesi,</a:t>
            </a:r>
          </a:p>
          <a:p>
            <a:pPr algn="ctr" fontAlgn="auto">
              <a:lnSpc>
                <a:spcPct val="200000"/>
              </a:lnSpc>
              <a:spcAft>
                <a:spcPts val="0"/>
              </a:spcAft>
              <a:buClr>
                <a:srgbClr val="FF3300"/>
              </a:buClr>
              <a:buFont typeface="Wingdings" pitchFamily="2" charset="2"/>
              <a:buNone/>
              <a:defRPr/>
            </a:pPr>
            <a:r>
              <a:rPr lang="tr-TR" sz="2400" dirty="0">
                <a:solidFill>
                  <a:srgbClr val="E17723"/>
                </a:solidFill>
                <a:latin typeface="+mj-lt"/>
                <a:ea typeface="+mj-ea"/>
              </a:rPr>
              <a:t>Afet bilincinin oluşturulması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20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2000"/>
                                        <p:tgtEl>
                                          <p:spTgt spid="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3"/>
          <p:cNvSpPr>
            <a:spLocks noGrp="1"/>
          </p:cNvSpPr>
          <p:nvPr>
            <p:ph type="title"/>
          </p:nvPr>
        </p:nvSpPr>
        <p:spPr>
          <a:xfrm>
            <a:off x="395288" y="274638"/>
            <a:ext cx="5843587" cy="1143000"/>
          </a:xfrm>
        </p:spPr>
        <p:txBody>
          <a:bodyPr/>
          <a:lstStyle/>
          <a:p>
            <a:pPr eaLnBrk="1" hangingPunct="1"/>
            <a:r>
              <a:rPr lang="tr-TR" altLang="tr-TR" smtClean="0">
                <a:latin typeface="Arial" charset="0"/>
                <a:cs typeface="Arial" charset="0"/>
              </a:rPr>
              <a:t>Okul Afet ve Acil Durum Yönetimi Kurulu</a:t>
            </a:r>
          </a:p>
        </p:txBody>
      </p:sp>
      <p:pic>
        <p:nvPicPr>
          <p:cNvPr id="27651" name="2 Resim" descr="sekil2.png"/>
          <p:cNvPicPr>
            <a:picLocks noChangeAspect="1" noChangeArrowheads="1"/>
          </p:cNvPicPr>
          <p:nvPr/>
        </p:nvPicPr>
        <p:blipFill>
          <a:blip r:embed="rId3"/>
          <a:srcRect/>
          <a:stretch>
            <a:fillRect/>
          </a:stretch>
        </p:blipFill>
        <p:spPr bwMode="auto">
          <a:xfrm>
            <a:off x="350838" y="1490663"/>
            <a:ext cx="8424862" cy="516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a:t>Okul Afet ve Acil Durum Yönetimi </a:t>
            </a:r>
            <a:r>
              <a:rPr lang="tr-TR" dirty="0" smtClean="0"/>
              <a:t>Kurulunun </a:t>
            </a:r>
            <a:r>
              <a:rPr lang="tr-TR" dirty="0"/>
              <a:t>görev, yetki ve sorumlulukları</a:t>
            </a:r>
          </a:p>
        </p:txBody>
      </p:sp>
      <p:sp>
        <p:nvSpPr>
          <p:cNvPr id="28675" name="Text Box 4"/>
          <p:cNvSpPr txBox="1">
            <a:spLocks noChangeArrowheads="1"/>
          </p:cNvSpPr>
          <p:nvPr/>
        </p:nvSpPr>
        <p:spPr bwMode="auto">
          <a:xfrm>
            <a:off x="990600" y="3990975"/>
            <a:ext cx="7543800" cy="1212850"/>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800" dirty="0" smtClean="0">
                <a:latin typeface="+mj-lt"/>
                <a:cs typeface="Arial" charset="0"/>
              </a:rPr>
              <a:t>Planda yer alacak görev gruplarının ve bu grupların görev yetki ve sorumluluklarını belirlemek,</a:t>
            </a:r>
          </a:p>
        </p:txBody>
      </p:sp>
      <p:sp>
        <p:nvSpPr>
          <p:cNvPr id="28676" name="Text Box 5"/>
          <p:cNvSpPr txBox="1">
            <a:spLocks noChangeArrowheads="1"/>
          </p:cNvSpPr>
          <p:nvPr/>
        </p:nvSpPr>
        <p:spPr bwMode="auto">
          <a:xfrm>
            <a:off x="990600" y="1905000"/>
            <a:ext cx="7543800" cy="1727200"/>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800" dirty="0" smtClean="0">
                <a:latin typeface="+mj-lt"/>
                <a:cs typeface="Arial" charset="0"/>
              </a:rPr>
              <a:t>Afet öncesinde okulun tehlike ve risk azaltma çalışmaları ile müdahale ve iyileştirme çalışmalarını belirlemek ve okulun güvenliğini sağlamak,</a:t>
            </a:r>
          </a:p>
        </p:txBody>
      </p:sp>
      <p:sp>
        <p:nvSpPr>
          <p:cNvPr id="28677" name="Rectangle 7"/>
          <p:cNvSpPr>
            <a:spLocks noChangeArrowheads="1"/>
          </p:cNvSpPr>
          <p:nvPr/>
        </p:nvSpPr>
        <p:spPr bwMode="auto">
          <a:xfrm>
            <a:off x="228600" y="4051300"/>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28678" name="Rectangle 7"/>
          <p:cNvSpPr>
            <a:spLocks noChangeArrowheads="1"/>
          </p:cNvSpPr>
          <p:nvPr/>
        </p:nvSpPr>
        <p:spPr bwMode="auto">
          <a:xfrm>
            <a:off x="339725" y="2268538"/>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Başlık 1"/>
          <p:cNvSpPr txBox="1">
            <a:spLocks/>
          </p:cNvSpPr>
          <p:nvPr/>
        </p:nvSpPr>
        <p:spPr>
          <a:xfrm>
            <a:off x="609600" y="260350"/>
            <a:ext cx="5562600" cy="1143000"/>
          </a:xfrm>
          <a:prstGeom prst="rect">
            <a:avLst/>
          </a:prstGeom>
        </p:spPr>
        <p:txBody>
          <a:bodyPr anchor="ctr">
            <a:normAutofit fontScale="90000" lnSpcReduction="10000"/>
          </a:bodyPr>
          <a:lstStyle>
            <a:lvl1pPr algn="l" defTabSz="457200" rtl="0" eaLnBrk="1" latinLnBrk="0" hangingPunct="1">
              <a:spcBef>
                <a:spcPct val="0"/>
              </a:spcBef>
              <a:buNone/>
              <a:defRPr sz="2800" b="1" kern="1200">
                <a:solidFill>
                  <a:srgbClr val="E17723"/>
                </a:solidFill>
                <a:latin typeface="Arial" pitchFamily="34" charset="0"/>
                <a:ea typeface="+mj-ea"/>
                <a:cs typeface="Arial" pitchFamily="34" charset="0"/>
              </a:defRPr>
            </a:lvl1pPr>
          </a:lstStyle>
          <a:p>
            <a:pPr fontAlgn="auto">
              <a:spcAft>
                <a:spcPts val="0"/>
              </a:spcAft>
              <a:defRPr/>
            </a:pPr>
            <a:r>
              <a:rPr lang="tr-TR" dirty="0" smtClean="0"/>
              <a:t>Okul Afet ve Acil Durum Yönetimi Kurulunun görev, yetki ve sorumlulukları (devam)</a:t>
            </a:r>
            <a:endParaRPr lang="tr-TR" dirty="0"/>
          </a:p>
        </p:txBody>
      </p:sp>
      <p:sp>
        <p:nvSpPr>
          <p:cNvPr id="29699" name="Text Box 3"/>
          <p:cNvSpPr txBox="1">
            <a:spLocks noChangeArrowheads="1"/>
          </p:cNvSpPr>
          <p:nvPr/>
        </p:nvSpPr>
        <p:spPr bwMode="auto">
          <a:xfrm>
            <a:off x="914400" y="4127500"/>
            <a:ext cx="7543800" cy="2287588"/>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800" dirty="0" smtClean="0">
                <a:latin typeface="+mj-lt"/>
                <a:cs typeface="Arial" charset="0"/>
              </a:rPr>
              <a:t>Afet yönetimi konusunda öğretmenler, çalışanlar, veliler ve öğrenciler için uygulanacak eğitim programlarını belirlemek ve uygulanmasını sağlamak,</a:t>
            </a:r>
          </a:p>
        </p:txBody>
      </p:sp>
      <p:sp>
        <p:nvSpPr>
          <p:cNvPr id="29700" name="Text Box 5"/>
          <p:cNvSpPr txBox="1">
            <a:spLocks noChangeArrowheads="1"/>
          </p:cNvSpPr>
          <p:nvPr/>
        </p:nvSpPr>
        <p:spPr bwMode="auto">
          <a:xfrm>
            <a:off x="914400" y="1841500"/>
            <a:ext cx="7467600" cy="1727200"/>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800" dirty="0" smtClean="0">
                <a:latin typeface="+mj-lt"/>
                <a:cs typeface="Arial" charset="0"/>
              </a:rPr>
              <a:t>Gruplarda görev alacak kişiler ve grupların çalışma esaslarını belirlemek, (öğretmen kurul üyeleri bilgi ve deneyimleri dikkate alınarak belirlenmelidir.)</a:t>
            </a:r>
          </a:p>
        </p:txBody>
      </p:sp>
      <p:sp>
        <p:nvSpPr>
          <p:cNvPr id="29701" name="Rectangle 7"/>
          <p:cNvSpPr>
            <a:spLocks noChangeArrowheads="1"/>
          </p:cNvSpPr>
          <p:nvPr/>
        </p:nvSpPr>
        <p:spPr bwMode="auto">
          <a:xfrm>
            <a:off x="228600" y="4538663"/>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29702" name="Rectangle 7"/>
          <p:cNvSpPr>
            <a:spLocks noChangeArrowheads="1"/>
          </p:cNvSpPr>
          <p:nvPr/>
        </p:nvSpPr>
        <p:spPr bwMode="auto">
          <a:xfrm>
            <a:off x="290513" y="2446338"/>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Başlık 1"/>
          <p:cNvSpPr txBox="1">
            <a:spLocks/>
          </p:cNvSpPr>
          <p:nvPr/>
        </p:nvSpPr>
        <p:spPr>
          <a:xfrm>
            <a:off x="609600" y="260350"/>
            <a:ext cx="5562600" cy="1143000"/>
          </a:xfrm>
          <a:prstGeom prst="rect">
            <a:avLst/>
          </a:prstGeom>
        </p:spPr>
        <p:txBody>
          <a:bodyPr anchor="ctr">
            <a:normAutofit fontScale="90000" lnSpcReduction="10000"/>
          </a:bodyPr>
          <a:lstStyle>
            <a:lvl1pPr algn="l" defTabSz="457200" rtl="0" eaLnBrk="1" latinLnBrk="0" hangingPunct="1">
              <a:spcBef>
                <a:spcPct val="0"/>
              </a:spcBef>
              <a:buNone/>
              <a:defRPr sz="2800" b="1" kern="1200">
                <a:solidFill>
                  <a:srgbClr val="E17723"/>
                </a:solidFill>
                <a:latin typeface="Arial" pitchFamily="34" charset="0"/>
                <a:ea typeface="+mj-ea"/>
                <a:cs typeface="Arial" pitchFamily="34" charset="0"/>
              </a:defRPr>
            </a:lvl1pPr>
          </a:lstStyle>
          <a:p>
            <a:pPr fontAlgn="auto">
              <a:spcAft>
                <a:spcPts val="0"/>
              </a:spcAft>
              <a:defRPr/>
            </a:pPr>
            <a:r>
              <a:rPr lang="tr-TR" dirty="0" smtClean="0"/>
              <a:t>Okul Afet ve Acil Durum Yönetimi Kurulunun görev, yetki ve sorumlulukları (devam)</a:t>
            </a:r>
            <a:endParaRPr lang="tr-TR" dirty="0"/>
          </a:p>
        </p:txBody>
      </p:sp>
      <p:sp>
        <p:nvSpPr>
          <p:cNvPr id="30723" name="Rectangle 7"/>
          <p:cNvSpPr>
            <a:spLocks noChangeArrowheads="1"/>
          </p:cNvSpPr>
          <p:nvPr/>
        </p:nvSpPr>
        <p:spPr bwMode="auto">
          <a:xfrm>
            <a:off x="228600" y="5403850"/>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0724" name="Rectangle 7"/>
          <p:cNvSpPr>
            <a:spLocks noChangeArrowheads="1"/>
          </p:cNvSpPr>
          <p:nvPr/>
        </p:nvSpPr>
        <p:spPr bwMode="auto">
          <a:xfrm>
            <a:off x="290513" y="2446338"/>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0725" name="Text Box 5"/>
          <p:cNvSpPr txBox="1">
            <a:spLocks noChangeArrowheads="1"/>
          </p:cNvSpPr>
          <p:nvPr/>
        </p:nvSpPr>
        <p:spPr bwMode="auto">
          <a:xfrm>
            <a:off x="922338" y="4005263"/>
            <a:ext cx="7970837" cy="1125537"/>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20000"/>
              </a:lnSpc>
              <a:spcBef>
                <a:spcPct val="0"/>
              </a:spcBef>
              <a:buFontTx/>
              <a:buNone/>
              <a:defRPr/>
            </a:pPr>
            <a:r>
              <a:rPr lang="tr-TR" altLang="tr-TR" sz="2800" dirty="0" smtClean="0">
                <a:latin typeface="+mj-lt"/>
                <a:cs typeface="Arial" charset="0"/>
              </a:rPr>
              <a:t>Görev gruplarının ihtiyaç duyacağı ekipman, malzeme, yayın ve insan gücü desteğini sağlamak,</a:t>
            </a:r>
          </a:p>
        </p:txBody>
      </p:sp>
      <p:sp>
        <p:nvSpPr>
          <p:cNvPr id="30726" name="Text Box 6"/>
          <p:cNvSpPr txBox="1">
            <a:spLocks noChangeArrowheads="1"/>
          </p:cNvSpPr>
          <p:nvPr/>
        </p:nvSpPr>
        <p:spPr bwMode="auto">
          <a:xfrm>
            <a:off x="922338" y="1524000"/>
            <a:ext cx="7970837" cy="652463"/>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800" dirty="0" smtClean="0">
                <a:latin typeface="+mj-lt"/>
                <a:cs typeface="Arial" charset="0"/>
              </a:rPr>
              <a:t>Masa başı ve saha tatbikatları düzenlemek,</a:t>
            </a:r>
          </a:p>
        </p:txBody>
      </p:sp>
      <p:sp>
        <p:nvSpPr>
          <p:cNvPr id="30727" name="Text Box 7"/>
          <p:cNvSpPr txBox="1">
            <a:spLocks noChangeArrowheads="1"/>
          </p:cNvSpPr>
          <p:nvPr/>
        </p:nvSpPr>
        <p:spPr bwMode="auto">
          <a:xfrm>
            <a:off x="922338" y="2514600"/>
            <a:ext cx="7970837" cy="1212850"/>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800" dirty="0" smtClean="0">
                <a:latin typeface="+mj-lt"/>
                <a:cs typeface="Arial" charset="0"/>
              </a:rPr>
              <a:t>Tatbikat, günlük olaylar ve karşılaşılan afetlerden elde edilen derslerin ışığı altında planları güncelleştirmek,</a:t>
            </a:r>
          </a:p>
        </p:txBody>
      </p:sp>
      <p:sp>
        <p:nvSpPr>
          <p:cNvPr id="30728" name="Text Box 11"/>
          <p:cNvSpPr txBox="1">
            <a:spLocks noChangeArrowheads="1"/>
          </p:cNvSpPr>
          <p:nvPr/>
        </p:nvSpPr>
        <p:spPr bwMode="auto">
          <a:xfrm>
            <a:off x="995363" y="5445125"/>
            <a:ext cx="7897812" cy="1092200"/>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20000"/>
              </a:lnSpc>
              <a:spcBef>
                <a:spcPct val="0"/>
              </a:spcBef>
              <a:buFontTx/>
              <a:buNone/>
              <a:defRPr/>
            </a:pPr>
            <a:r>
              <a:rPr lang="tr-TR" altLang="tr-TR" sz="2800" dirty="0" smtClean="0">
                <a:latin typeface="+mj-lt"/>
                <a:cs typeface="Arial" charset="0"/>
              </a:rPr>
              <a:t>Tüm paydaşların afet öncesi, sırası ve sonrasındaki faaliyetlere etkin olarak katılımını sağlamak,</a:t>
            </a:r>
          </a:p>
        </p:txBody>
      </p:sp>
      <p:sp>
        <p:nvSpPr>
          <p:cNvPr id="30729" name="Rectangle 7"/>
          <p:cNvSpPr>
            <a:spLocks noChangeArrowheads="1"/>
          </p:cNvSpPr>
          <p:nvPr/>
        </p:nvSpPr>
        <p:spPr bwMode="auto">
          <a:xfrm>
            <a:off x="371475" y="1524000"/>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0730" name="Rectangle 7"/>
          <p:cNvSpPr>
            <a:spLocks noChangeArrowheads="1"/>
          </p:cNvSpPr>
          <p:nvPr/>
        </p:nvSpPr>
        <p:spPr bwMode="auto">
          <a:xfrm>
            <a:off x="296863" y="4179888"/>
            <a:ext cx="625475"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Başlık 1"/>
          <p:cNvSpPr txBox="1">
            <a:spLocks/>
          </p:cNvSpPr>
          <p:nvPr/>
        </p:nvSpPr>
        <p:spPr>
          <a:xfrm>
            <a:off x="609600" y="260350"/>
            <a:ext cx="5562600" cy="1143000"/>
          </a:xfrm>
          <a:prstGeom prst="rect">
            <a:avLst/>
          </a:prstGeom>
        </p:spPr>
        <p:txBody>
          <a:bodyPr anchor="ctr">
            <a:normAutofit fontScale="90000" lnSpcReduction="10000"/>
          </a:bodyPr>
          <a:lstStyle>
            <a:lvl1pPr algn="l" defTabSz="457200" rtl="0" eaLnBrk="1" latinLnBrk="0" hangingPunct="1">
              <a:spcBef>
                <a:spcPct val="0"/>
              </a:spcBef>
              <a:buNone/>
              <a:defRPr sz="2800" b="1" kern="1200">
                <a:solidFill>
                  <a:srgbClr val="E17723"/>
                </a:solidFill>
                <a:latin typeface="Arial" pitchFamily="34" charset="0"/>
                <a:ea typeface="+mj-ea"/>
                <a:cs typeface="Arial" pitchFamily="34" charset="0"/>
              </a:defRPr>
            </a:lvl1pPr>
          </a:lstStyle>
          <a:p>
            <a:pPr fontAlgn="auto">
              <a:spcAft>
                <a:spcPts val="0"/>
              </a:spcAft>
              <a:defRPr/>
            </a:pPr>
            <a:r>
              <a:rPr lang="tr-TR" dirty="0" smtClean="0"/>
              <a:t>Okul Afet ve Acil Durum Yönetimi Kurulunun görev, yetki ve sorumlulukları (devam)</a:t>
            </a:r>
            <a:endParaRPr lang="tr-TR" dirty="0"/>
          </a:p>
        </p:txBody>
      </p:sp>
      <p:sp>
        <p:nvSpPr>
          <p:cNvPr id="31747" name="Rectangle 7"/>
          <p:cNvSpPr>
            <a:spLocks noChangeArrowheads="1"/>
          </p:cNvSpPr>
          <p:nvPr/>
        </p:nvSpPr>
        <p:spPr bwMode="auto">
          <a:xfrm>
            <a:off x="376238" y="4149725"/>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1748" name="Rectangle 7"/>
          <p:cNvSpPr>
            <a:spLocks noChangeArrowheads="1"/>
          </p:cNvSpPr>
          <p:nvPr/>
        </p:nvSpPr>
        <p:spPr bwMode="auto">
          <a:xfrm>
            <a:off x="376238" y="1976438"/>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1749" name="Text Box 3"/>
          <p:cNvSpPr txBox="1">
            <a:spLocks noChangeArrowheads="1"/>
          </p:cNvSpPr>
          <p:nvPr/>
        </p:nvSpPr>
        <p:spPr bwMode="auto">
          <a:xfrm>
            <a:off x="1219200" y="1581150"/>
            <a:ext cx="7529513" cy="1835150"/>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20000"/>
              </a:lnSpc>
              <a:spcBef>
                <a:spcPct val="0"/>
              </a:spcBef>
              <a:buFontTx/>
              <a:buNone/>
              <a:defRPr/>
            </a:pPr>
            <a:r>
              <a:rPr lang="tr-TR" altLang="tr-TR" sz="2400" dirty="0" smtClean="0">
                <a:latin typeface="+mj-lt"/>
                <a:cs typeface="Arial" charset="0"/>
              </a:rPr>
              <a:t>Afet ve acil durum planlaması ve yönetimi konularında ilgili üniversiteler, kamu kurum ve kuruluşları, yerel yönetimler, gönüllü kuruluşlar ile yakın işbirliği yapmak, eğitim ve lojistik destek sağlamak,</a:t>
            </a:r>
          </a:p>
        </p:txBody>
      </p:sp>
      <p:sp>
        <p:nvSpPr>
          <p:cNvPr id="31750" name="Text Box 4"/>
          <p:cNvSpPr txBox="1">
            <a:spLocks noChangeArrowheads="1"/>
          </p:cNvSpPr>
          <p:nvPr/>
        </p:nvSpPr>
        <p:spPr bwMode="auto">
          <a:xfrm>
            <a:off x="1219200" y="4103688"/>
            <a:ext cx="7529513" cy="2012950"/>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400" dirty="0" smtClean="0">
                <a:latin typeface="+mj-lt"/>
                <a:cs typeface="Arial" charset="0"/>
              </a:rPr>
              <a:t>Afet anı ve sonrasında en kısa süre içerisinde doğru bilgilere ulaşarak grupların olaya zamanında, hızlı ve etkili olarak müdahale etmelerini sağlamak, gerekiyorsa tahliye veya yerinde sığınak kararı vermek ve olayı yönetmek,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Başlık 1"/>
          <p:cNvSpPr txBox="1">
            <a:spLocks/>
          </p:cNvSpPr>
          <p:nvPr/>
        </p:nvSpPr>
        <p:spPr>
          <a:xfrm>
            <a:off x="609600" y="260350"/>
            <a:ext cx="5562600" cy="1143000"/>
          </a:xfrm>
          <a:prstGeom prst="rect">
            <a:avLst/>
          </a:prstGeom>
        </p:spPr>
        <p:txBody>
          <a:bodyPr anchor="ctr">
            <a:normAutofit fontScale="90000" lnSpcReduction="10000"/>
          </a:bodyPr>
          <a:lstStyle>
            <a:lvl1pPr algn="l" defTabSz="457200" rtl="0" eaLnBrk="1" latinLnBrk="0" hangingPunct="1">
              <a:spcBef>
                <a:spcPct val="0"/>
              </a:spcBef>
              <a:buNone/>
              <a:defRPr sz="2800" b="1" kern="1200">
                <a:solidFill>
                  <a:srgbClr val="E17723"/>
                </a:solidFill>
                <a:latin typeface="Arial" pitchFamily="34" charset="0"/>
                <a:ea typeface="+mj-ea"/>
                <a:cs typeface="Arial" pitchFamily="34" charset="0"/>
              </a:defRPr>
            </a:lvl1pPr>
          </a:lstStyle>
          <a:p>
            <a:pPr fontAlgn="auto">
              <a:spcAft>
                <a:spcPts val="0"/>
              </a:spcAft>
              <a:defRPr/>
            </a:pPr>
            <a:r>
              <a:rPr lang="tr-TR" dirty="0" smtClean="0"/>
              <a:t>Okul Afet ve Acil Durum Yönetimi Kurulunun görev, yetki ve sorumlulukları (devam)</a:t>
            </a:r>
            <a:endParaRPr lang="tr-TR" dirty="0"/>
          </a:p>
        </p:txBody>
      </p:sp>
      <p:sp>
        <p:nvSpPr>
          <p:cNvPr id="32771" name="Rectangle 7"/>
          <p:cNvSpPr>
            <a:spLocks noChangeArrowheads="1"/>
          </p:cNvSpPr>
          <p:nvPr/>
        </p:nvSpPr>
        <p:spPr bwMode="auto">
          <a:xfrm>
            <a:off x="419100" y="4322763"/>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2772" name="Rectangle 7"/>
          <p:cNvSpPr>
            <a:spLocks noChangeArrowheads="1"/>
          </p:cNvSpPr>
          <p:nvPr/>
        </p:nvSpPr>
        <p:spPr bwMode="auto">
          <a:xfrm>
            <a:off x="376238" y="2306638"/>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2773" name="Text Box 5"/>
          <p:cNvSpPr txBox="1">
            <a:spLocks noChangeArrowheads="1"/>
          </p:cNvSpPr>
          <p:nvPr/>
        </p:nvSpPr>
        <p:spPr bwMode="auto">
          <a:xfrm>
            <a:off x="1371600" y="4495800"/>
            <a:ext cx="6781800" cy="609600"/>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lvl="1" algn="just" eaLnBrk="1" hangingPunct="1">
              <a:lnSpc>
                <a:spcPct val="120000"/>
              </a:lnSpc>
              <a:spcBef>
                <a:spcPct val="0"/>
              </a:spcBef>
              <a:buFontTx/>
              <a:buNone/>
              <a:defRPr/>
            </a:pPr>
            <a:r>
              <a:rPr lang="tr-TR" altLang="tr-TR" dirty="0" smtClean="0">
                <a:latin typeface="+mj-lt"/>
                <a:cs typeface="Arial" charset="0"/>
              </a:rPr>
              <a:t>Planı gözden geçirmek ve revize etmek.</a:t>
            </a:r>
          </a:p>
        </p:txBody>
      </p:sp>
      <p:sp>
        <p:nvSpPr>
          <p:cNvPr id="32774" name="Text Box 6"/>
          <p:cNvSpPr txBox="1">
            <a:spLocks noChangeArrowheads="1"/>
          </p:cNvSpPr>
          <p:nvPr/>
        </p:nvSpPr>
        <p:spPr bwMode="auto">
          <a:xfrm>
            <a:off x="1371600" y="1905000"/>
            <a:ext cx="6705600" cy="2287588"/>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800" dirty="0" smtClean="0">
                <a:latin typeface="+mj-lt"/>
                <a:cs typeface="Arial" charset="0"/>
              </a:rPr>
              <a:t>Gerektiğinde itfaiye, polis, ambulans, arama- kurtarma ekipleri gibi kurum ve kuruluşlardan yardım istemek ve olay hakkında yetkili makamları bilgilendirmek,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6562725" cy="1143000"/>
          </a:xfrm>
        </p:spPr>
        <p:txBody>
          <a:bodyPr rtlCol="0">
            <a:normAutofit fontScale="90000"/>
          </a:bodyPr>
          <a:lstStyle/>
          <a:p>
            <a:pPr eaLnBrk="1" fontAlgn="auto" hangingPunct="1">
              <a:spcAft>
                <a:spcPts val="0"/>
              </a:spcAft>
              <a:defRPr/>
            </a:pPr>
            <a:r>
              <a:rPr lang="tr-TR" dirty="0" smtClean="0"/>
              <a:t>Okul Müdürünün Afet ve Acil Durum Planlaması Konusundaki Sorumlulukları</a:t>
            </a:r>
            <a:endParaRPr lang="tr-TR" dirty="0"/>
          </a:p>
        </p:txBody>
      </p:sp>
      <p:sp>
        <p:nvSpPr>
          <p:cNvPr id="33795" name="Rectangle 3"/>
          <p:cNvSpPr>
            <a:spLocks noChangeArrowheads="1"/>
          </p:cNvSpPr>
          <p:nvPr/>
        </p:nvSpPr>
        <p:spPr bwMode="auto">
          <a:xfrm>
            <a:off x="450850" y="1411288"/>
            <a:ext cx="8569325" cy="5294312"/>
          </a:xfrm>
          <a:prstGeom prst="rect">
            <a:avLst/>
          </a:prstGeom>
          <a:noFill/>
          <a:ln>
            <a:noFill/>
          </a:ln>
          <a:extLst/>
        </p:spPr>
        <p:txBody>
          <a:bodyPr anchor="ct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lvl="1">
              <a:spcBef>
                <a:spcPct val="0"/>
              </a:spcBef>
              <a:buFontTx/>
              <a:buNone/>
              <a:defRPr/>
            </a:pPr>
            <a:r>
              <a:rPr lang="tr-TR" altLang="tr-TR" sz="2000" dirty="0" smtClean="0">
                <a:latin typeface="+mj-lt"/>
                <a:cs typeface="Arial" charset="0"/>
              </a:rPr>
              <a:t>** Planlama guruplarının oluşturulması,</a:t>
            </a:r>
          </a:p>
          <a:p>
            <a:pPr lvl="1">
              <a:spcBef>
                <a:spcPct val="0"/>
              </a:spcBef>
              <a:buFontTx/>
              <a:buNone/>
              <a:defRPr/>
            </a:pPr>
            <a:endParaRPr lang="tr-TR" altLang="tr-TR" sz="2000" dirty="0" smtClean="0">
              <a:latin typeface="+mj-lt"/>
              <a:cs typeface="Arial" charset="0"/>
            </a:endParaRPr>
          </a:p>
          <a:p>
            <a:pPr lvl="1">
              <a:spcBef>
                <a:spcPct val="0"/>
              </a:spcBef>
              <a:buFontTx/>
              <a:buNone/>
              <a:defRPr/>
            </a:pPr>
            <a:r>
              <a:rPr lang="tr-TR" altLang="tr-TR" sz="2000" dirty="0" smtClean="0">
                <a:latin typeface="+mj-lt"/>
                <a:cs typeface="Arial" charset="0"/>
              </a:rPr>
              <a:t>** Tehlike ve risklerin belirlenmesi ve değerlendirilmesinin sağlanması,</a:t>
            </a:r>
          </a:p>
          <a:p>
            <a:pPr lvl="1">
              <a:spcBef>
                <a:spcPct val="0"/>
              </a:spcBef>
              <a:buFontTx/>
              <a:buNone/>
              <a:defRPr/>
            </a:pPr>
            <a:endParaRPr lang="tr-TR" altLang="tr-TR" sz="2000" dirty="0" smtClean="0">
              <a:latin typeface="+mj-lt"/>
              <a:cs typeface="Arial" charset="0"/>
            </a:endParaRPr>
          </a:p>
          <a:p>
            <a:pPr lvl="1">
              <a:spcBef>
                <a:spcPct val="0"/>
              </a:spcBef>
              <a:buFontTx/>
              <a:buNone/>
              <a:defRPr/>
            </a:pPr>
            <a:r>
              <a:rPr lang="tr-TR" altLang="tr-TR" sz="2000" dirty="0" smtClean="0">
                <a:latin typeface="+mj-lt"/>
                <a:cs typeface="Arial" charset="0"/>
              </a:rPr>
              <a:t>** Risk azaltma planlarının hazırlanmasının temini,</a:t>
            </a:r>
          </a:p>
          <a:p>
            <a:pPr lvl="1">
              <a:spcBef>
                <a:spcPct val="0"/>
              </a:spcBef>
              <a:buFontTx/>
              <a:buNone/>
              <a:defRPr/>
            </a:pPr>
            <a:endParaRPr lang="tr-TR" altLang="tr-TR" sz="2000" dirty="0" smtClean="0">
              <a:latin typeface="+mj-lt"/>
              <a:cs typeface="Arial" charset="0"/>
            </a:endParaRPr>
          </a:p>
          <a:p>
            <a:pPr lvl="1">
              <a:spcBef>
                <a:spcPct val="0"/>
              </a:spcBef>
              <a:buFontTx/>
              <a:buNone/>
              <a:defRPr/>
            </a:pPr>
            <a:r>
              <a:rPr lang="tr-TR" altLang="tr-TR" sz="2000" dirty="0" smtClean="0">
                <a:latin typeface="+mj-lt"/>
                <a:cs typeface="Arial" charset="0"/>
              </a:rPr>
              <a:t>** Müdahale planlarının hazırlanmasının temini,</a:t>
            </a:r>
          </a:p>
          <a:p>
            <a:pPr lvl="1">
              <a:spcBef>
                <a:spcPct val="0"/>
              </a:spcBef>
              <a:buFontTx/>
              <a:buNone/>
              <a:defRPr/>
            </a:pPr>
            <a:endParaRPr lang="tr-TR" altLang="tr-TR" sz="2000" dirty="0" smtClean="0">
              <a:latin typeface="+mj-lt"/>
              <a:cs typeface="Arial" charset="0"/>
            </a:endParaRPr>
          </a:p>
          <a:p>
            <a:pPr lvl="1">
              <a:spcBef>
                <a:spcPct val="0"/>
              </a:spcBef>
              <a:buFontTx/>
              <a:buNone/>
              <a:defRPr/>
            </a:pPr>
            <a:r>
              <a:rPr lang="tr-TR" altLang="tr-TR" sz="2000" dirty="0" smtClean="0">
                <a:latin typeface="+mj-lt"/>
                <a:cs typeface="Arial" charset="0"/>
              </a:rPr>
              <a:t>** İmkan  ve   kaynakların belirlenmesi ve geliştirilmesi,</a:t>
            </a:r>
          </a:p>
          <a:p>
            <a:pPr lvl="1">
              <a:spcBef>
                <a:spcPct val="0"/>
              </a:spcBef>
              <a:buFontTx/>
              <a:buNone/>
              <a:defRPr/>
            </a:pPr>
            <a:endParaRPr lang="tr-TR" altLang="tr-TR" sz="2000" dirty="0" smtClean="0">
              <a:latin typeface="+mj-lt"/>
              <a:cs typeface="Arial" charset="0"/>
            </a:endParaRPr>
          </a:p>
          <a:p>
            <a:pPr lvl="1">
              <a:spcBef>
                <a:spcPct val="0"/>
              </a:spcBef>
              <a:buFontTx/>
              <a:buNone/>
              <a:defRPr/>
            </a:pPr>
            <a:r>
              <a:rPr lang="tr-TR" altLang="tr-TR" sz="2000" dirty="0" smtClean="0">
                <a:latin typeface="+mj-lt"/>
                <a:cs typeface="Arial" charset="0"/>
              </a:rPr>
              <a:t>** Alınacak önlemlerin ve önceliklerin belirlenmesi,</a:t>
            </a:r>
          </a:p>
          <a:p>
            <a:pPr lvl="1">
              <a:spcBef>
                <a:spcPct val="0"/>
              </a:spcBef>
              <a:buFontTx/>
              <a:buNone/>
              <a:defRPr/>
            </a:pPr>
            <a:endParaRPr lang="tr-TR" altLang="tr-TR" sz="2000" dirty="0" smtClean="0">
              <a:latin typeface="+mj-lt"/>
              <a:cs typeface="Arial" charset="0"/>
            </a:endParaRPr>
          </a:p>
          <a:p>
            <a:pPr lvl="1">
              <a:spcBef>
                <a:spcPct val="0"/>
              </a:spcBef>
              <a:buFontTx/>
              <a:buNone/>
              <a:defRPr/>
            </a:pPr>
            <a:r>
              <a:rPr lang="tr-TR" altLang="tr-TR" sz="2000" dirty="0" smtClean="0">
                <a:latin typeface="+mj-lt"/>
                <a:cs typeface="Arial" charset="0"/>
              </a:rPr>
              <a:t>** Öğretmenlerin, çalışanları, öğrencilerin ve velilerin  bilgilendirilmesi ve bilinçlendirilmesi faaliyetlerinin geliştirilmesi ve etkin olarak uygulanmasının sağlanması,</a:t>
            </a:r>
          </a:p>
          <a:p>
            <a:pPr lvl="1">
              <a:spcBef>
                <a:spcPct val="0"/>
              </a:spcBef>
              <a:buFontTx/>
              <a:buNone/>
              <a:defRPr/>
            </a:pPr>
            <a:endParaRPr lang="tr-TR" altLang="tr-TR" sz="2000" dirty="0" smtClean="0">
              <a:latin typeface="+mj-lt"/>
              <a:cs typeface="Arial" charset="0"/>
            </a:endParaRPr>
          </a:p>
          <a:p>
            <a:pPr>
              <a:spcBef>
                <a:spcPct val="0"/>
              </a:spcBef>
              <a:buFontTx/>
              <a:buNone/>
              <a:defRPr/>
            </a:pPr>
            <a:endParaRPr lang="tr-TR" altLang="tr-TR" sz="1800" dirty="0" smtClean="0">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6 Başlık"/>
          <p:cNvSpPr>
            <a:spLocks noGrp="1"/>
          </p:cNvSpPr>
          <p:nvPr>
            <p:ph type="title"/>
          </p:nvPr>
        </p:nvSpPr>
        <p:spPr>
          <a:xfrm>
            <a:off x="457200" y="274638"/>
            <a:ext cx="5770563" cy="1143000"/>
          </a:xfrm>
        </p:spPr>
        <p:txBody>
          <a:bodyPr/>
          <a:lstStyle/>
          <a:p>
            <a:pPr eaLnBrk="1" hangingPunct="1"/>
            <a:r>
              <a:rPr lang="tr-TR" altLang="tr-TR" smtClean="0">
                <a:latin typeface="Arial" charset="0"/>
                <a:cs typeface="Arial" charset="0"/>
              </a:rPr>
              <a:t>ZARAR AZALTMA ÇALIŞMALARI</a:t>
            </a:r>
          </a:p>
        </p:txBody>
      </p:sp>
      <p:pic>
        <p:nvPicPr>
          <p:cNvPr id="34819" name="Picture 2"/>
          <p:cNvPicPr>
            <a:picLocks noChangeAspect="1" noChangeArrowheads="1"/>
          </p:cNvPicPr>
          <p:nvPr/>
        </p:nvPicPr>
        <p:blipFill>
          <a:blip r:embed="rId3"/>
          <a:srcRect/>
          <a:stretch>
            <a:fillRect/>
          </a:stretch>
        </p:blipFill>
        <p:spPr bwMode="auto">
          <a:xfrm>
            <a:off x="1835150" y="1739900"/>
            <a:ext cx="5588000" cy="4568825"/>
          </a:xfrm>
          <a:prstGeom prst="rect">
            <a:avLst/>
          </a:prstGeom>
          <a:solidFill>
            <a:srgbClr val="FFCC66"/>
          </a:solidFill>
          <a:ln w="9525">
            <a:noFill/>
            <a:miter lim="800000"/>
            <a:headEnd/>
            <a:tailEnd/>
          </a:ln>
        </p:spPr>
      </p:pic>
      <p:pic>
        <p:nvPicPr>
          <p:cNvPr id="34820" name="Picture 5" descr="j0222041"/>
          <p:cNvPicPr>
            <a:picLocks noChangeAspect="1" noChangeArrowheads="1"/>
          </p:cNvPicPr>
          <p:nvPr/>
        </p:nvPicPr>
        <p:blipFill>
          <a:blip r:embed="rId4"/>
          <a:srcRect/>
          <a:stretch>
            <a:fillRect/>
          </a:stretch>
        </p:blipFill>
        <p:spPr bwMode="auto">
          <a:xfrm>
            <a:off x="3605213" y="2978150"/>
            <a:ext cx="175895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14 İçerik Yer Tutucusu"/>
          <p:cNvSpPr>
            <a:spLocks noGrp="1"/>
          </p:cNvSpPr>
          <p:nvPr>
            <p:ph idx="1"/>
          </p:nvPr>
        </p:nvSpPr>
        <p:spPr/>
        <p:txBody>
          <a:bodyPr rtlCol="0">
            <a:normAutofit fontScale="70000" lnSpcReduction="20000"/>
          </a:bodyPr>
          <a:lstStyle/>
          <a:p>
            <a:pPr algn="ctr" eaLnBrk="1" fontAlgn="auto" hangingPunct="1">
              <a:spcAft>
                <a:spcPts val="0"/>
              </a:spcAft>
              <a:buFont typeface="Arial"/>
              <a:buNone/>
              <a:defRPr/>
            </a:pPr>
            <a:r>
              <a:rPr lang="tr-TR" dirty="0" smtClean="0">
                <a:latin typeface="+mj-lt"/>
              </a:rPr>
              <a:t>Bu Eğitim Sunumu </a:t>
            </a:r>
            <a:r>
              <a:rPr lang="tr-TR" b="1" dirty="0" smtClean="0">
                <a:latin typeface="+mj-lt"/>
              </a:rPr>
              <a:t>Başbakanlık Afet ve Acil Durum Yönetimi Başkanlığı </a:t>
            </a:r>
            <a:r>
              <a:rPr lang="tr-TR" dirty="0" smtClean="0">
                <a:latin typeface="+mj-lt"/>
              </a:rPr>
              <a:t>tarafından </a:t>
            </a:r>
          </a:p>
          <a:p>
            <a:pPr algn="ctr" eaLnBrk="1" fontAlgn="auto" hangingPunct="1">
              <a:spcAft>
                <a:spcPts val="0"/>
              </a:spcAft>
              <a:buFont typeface="Arial"/>
              <a:buNone/>
              <a:defRPr/>
            </a:pPr>
            <a:r>
              <a:rPr lang="tr-TR" b="1" dirty="0" smtClean="0">
                <a:solidFill>
                  <a:srgbClr val="E17723"/>
                </a:solidFill>
                <a:latin typeface="+mj-lt"/>
              </a:rPr>
              <a:t>Afete Hazır Okul Bilinçlendirme ve Eğitim Kampanyası</a:t>
            </a:r>
          </a:p>
          <a:p>
            <a:pPr algn="ctr" eaLnBrk="1" fontAlgn="auto" hangingPunct="1">
              <a:spcAft>
                <a:spcPts val="0"/>
              </a:spcAft>
              <a:buFont typeface="Arial"/>
              <a:buNone/>
              <a:defRPr/>
            </a:pPr>
            <a:r>
              <a:rPr lang="tr-TR" dirty="0">
                <a:latin typeface="+mj-lt"/>
              </a:rPr>
              <a:t>k</a:t>
            </a:r>
            <a:r>
              <a:rPr lang="tr-TR" dirty="0" smtClean="0">
                <a:latin typeface="+mj-lt"/>
              </a:rPr>
              <a:t>apsamında hazırlanmıştır.</a:t>
            </a:r>
          </a:p>
          <a:p>
            <a:pPr eaLnBrk="1" fontAlgn="auto" hangingPunct="1">
              <a:spcAft>
                <a:spcPts val="0"/>
              </a:spcAft>
              <a:buFont typeface="Arial"/>
              <a:buChar char="•"/>
              <a:defRPr/>
            </a:pPr>
            <a:endParaRPr lang="tr-TR" dirty="0" smtClean="0">
              <a:latin typeface="+mj-lt"/>
            </a:endParaRPr>
          </a:p>
          <a:p>
            <a:pPr algn="ctr" eaLnBrk="1" fontAlgn="auto" hangingPunct="1">
              <a:spcAft>
                <a:spcPts val="0"/>
              </a:spcAft>
              <a:buFont typeface="Arial"/>
              <a:buNone/>
              <a:defRPr/>
            </a:pPr>
            <a:r>
              <a:rPr lang="tr-TR" b="1" dirty="0" smtClean="0">
                <a:latin typeface="+mj-lt"/>
              </a:rPr>
              <a:t>Tüm hakları saklıdır.</a:t>
            </a:r>
          </a:p>
          <a:p>
            <a:pPr algn="ctr" eaLnBrk="1" fontAlgn="auto" hangingPunct="1">
              <a:spcAft>
                <a:spcPts val="0"/>
              </a:spcAft>
              <a:buFont typeface="Arial"/>
              <a:buNone/>
              <a:defRPr/>
            </a:pPr>
            <a:r>
              <a:rPr lang="tr-TR" dirty="0" smtClean="0">
                <a:latin typeface="+mj-lt"/>
              </a:rPr>
              <a:t>Bu Eğitim Sunumunun hiçbir bölümü ilgili kurumlar ve yayımcı kurumun yazılı izni olmadan elektronik, dijital veya mekanik yollarla çoğaltılıp dağıtılamaz, kar amaçlı kullanılamaz.</a:t>
            </a:r>
          </a:p>
          <a:p>
            <a:pPr algn="ctr" eaLnBrk="1" fontAlgn="auto" hangingPunct="1">
              <a:spcAft>
                <a:spcPts val="0"/>
              </a:spcAft>
              <a:buFont typeface="Arial"/>
              <a:buNone/>
              <a:defRPr/>
            </a:pPr>
            <a:endParaRPr lang="tr-TR" dirty="0" smtClean="0">
              <a:latin typeface="+mj-lt"/>
            </a:endParaRPr>
          </a:p>
          <a:p>
            <a:pPr algn="ctr" eaLnBrk="1" fontAlgn="auto" hangingPunct="1">
              <a:spcAft>
                <a:spcPts val="0"/>
              </a:spcAft>
              <a:buFont typeface="Arial"/>
              <a:buNone/>
              <a:defRPr/>
            </a:pPr>
            <a:endParaRPr lang="tr-TR" dirty="0" smtClean="0">
              <a:latin typeface="+mj-lt"/>
            </a:endParaRPr>
          </a:p>
          <a:p>
            <a:pPr algn="ctr" eaLnBrk="1" fontAlgn="auto" hangingPunct="1">
              <a:spcAft>
                <a:spcPts val="0"/>
              </a:spcAft>
              <a:buFont typeface="Arial"/>
              <a:buNone/>
              <a:defRPr/>
            </a:pPr>
            <a:r>
              <a:rPr lang="tr-TR" b="1" dirty="0" smtClean="0">
                <a:latin typeface="+mj-lt"/>
              </a:rPr>
              <a:t>KASIM 2013, ANKARA</a:t>
            </a:r>
          </a:p>
          <a:p>
            <a:pPr algn="ctr" eaLnBrk="1" fontAlgn="auto" hangingPunct="1">
              <a:spcAft>
                <a:spcPts val="0"/>
              </a:spcAft>
              <a:buFont typeface="Arial"/>
              <a:buNone/>
              <a:defRPr/>
            </a:pPr>
            <a:r>
              <a:rPr lang="tr-TR" b="1" dirty="0" smtClean="0">
                <a:latin typeface="+mj-lt"/>
              </a:rPr>
              <a:t>  </a:t>
            </a:r>
            <a:r>
              <a:rPr lang="tr-TR" b="1" dirty="0" err="1" smtClean="0">
                <a:latin typeface="+mj-lt"/>
              </a:rPr>
              <a:t>Copyright</a:t>
            </a:r>
            <a:r>
              <a:rPr lang="tr-TR" b="1" dirty="0" smtClean="0">
                <a:latin typeface="+mj-lt"/>
              </a:rPr>
              <a:t>©2013</a:t>
            </a:r>
          </a:p>
          <a:p>
            <a:pPr eaLnBrk="1" fontAlgn="auto" hangingPunct="1">
              <a:spcAft>
                <a:spcPts val="0"/>
              </a:spcAft>
              <a:buFont typeface="Arial"/>
              <a:buChar char="•"/>
              <a:defRPr/>
            </a:pPr>
            <a:endParaRPr lang="tr-T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Başlık 1"/>
          <p:cNvSpPr txBox="1">
            <a:spLocks/>
          </p:cNvSpPr>
          <p:nvPr/>
        </p:nvSpPr>
        <p:spPr bwMode="auto">
          <a:xfrm>
            <a:off x="457200" y="274638"/>
            <a:ext cx="5562600" cy="1143000"/>
          </a:xfrm>
          <a:prstGeom prst="rect">
            <a:avLst/>
          </a:prstGeom>
          <a:noFill/>
          <a:ln w="9525">
            <a:noFill/>
            <a:miter lim="800000"/>
            <a:headEnd/>
            <a:tailEnd/>
          </a:ln>
        </p:spPr>
        <p:txBody>
          <a:bodyPr anchor="ctr"/>
          <a:lstStyle/>
          <a:p>
            <a:r>
              <a:rPr lang="tr-TR" altLang="tr-TR" sz="2800" b="1">
                <a:solidFill>
                  <a:srgbClr val="E17723"/>
                </a:solidFill>
                <a:latin typeface="Arial" charset="0"/>
              </a:rPr>
              <a:t>Zarar Azaltma</a:t>
            </a:r>
          </a:p>
        </p:txBody>
      </p:sp>
      <p:sp>
        <p:nvSpPr>
          <p:cNvPr id="35843" name="Text Box 5"/>
          <p:cNvSpPr txBox="1">
            <a:spLocks noChangeArrowheads="1"/>
          </p:cNvSpPr>
          <p:nvPr/>
        </p:nvSpPr>
        <p:spPr bwMode="auto">
          <a:xfrm>
            <a:off x="914400" y="1981200"/>
            <a:ext cx="7543800" cy="2611438"/>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50000"/>
              </a:lnSpc>
              <a:spcBef>
                <a:spcPct val="0"/>
              </a:spcBef>
              <a:buFontTx/>
              <a:buNone/>
              <a:defRPr/>
            </a:pPr>
            <a:r>
              <a:rPr lang="tr-TR" altLang="tr-TR" sz="2800" dirty="0" smtClean="0">
                <a:latin typeface="+mj-lt"/>
                <a:cs typeface="Arial" charset="0"/>
              </a:rPr>
              <a:t>Mümkünse afet tehlikesi ve riskinin önlenmesi veya büyük kayıplar doğurmaması için alınması gereken yapısal ve yapısal olmayan tüm önlemler ve faaliyetler bu safhada yapılmalıdır.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Başlık 1"/>
          <p:cNvSpPr>
            <a:spLocks noGrp="1"/>
          </p:cNvSpPr>
          <p:nvPr>
            <p:ph type="title"/>
          </p:nvPr>
        </p:nvSpPr>
        <p:spPr/>
        <p:txBody>
          <a:bodyPr/>
          <a:lstStyle/>
          <a:p>
            <a:pPr eaLnBrk="1" hangingPunct="1"/>
            <a:r>
              <a:rPr lang="tr-TR" altLang="tr-TR" smtClean="0">
                <a:latin typeface="Arial" charset="0"/>
                <a:cs typeface="Arial" charset="0"/>
              </a:rPr>
              <a:t>Zarar Azaltma Çalışmaları</a:t>
            </a:r>
          </a:p>
        </p:txBody>
      </p:sp>
      <p:sp>
        <p:nvSpPr>
          <p:cNvPr id="36867" name="Text Box 2"/>
          <p:cNvSpPr txBox="1">
            <a:spLocks noChangeArrowheads="1"/>
          </p:cNvSpPr>
          <p:nvPr/>
        </p:nvSpPr>
        <p:spPr bwMode="auto">
          <a:xfrm>
            <a:off x="1009650" y="4219575"/>
            <a:ext cx="7594600" cy="2492375"/>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0"/>
              </a:spcBef>
              <a:buFontTx/>
              <a:buNone/>
              <a:defRPr/>
            </a:pPr>
            <a:r>
              <a:rPr lang="tr-TR" altLang="tr-TR" sz="2400" dirty="0" smtClean="0">
                <a:latin typeface="+mj-lt"/>
                <a:cs typeface="Arial" charset="0"/>
              </a:rPr>
              <a:t>Risklerin belirlenmesi (Ölüm ve yaralanma riskleri, Tehlikenin yol açabileceği zincirleme veya ek tehlike ve riskler, Fiziksel riskler (yapı, altyapı, elektrik, mekanik tesisat ve okul donamın riskleri), (Sosyal, psikolojik, ekonomik ve çevresel riskler)</a:t>
            </a:r>
          </a:p>
        </p:txBody>
      </p:sp>
      <p:sp>
        <p:nvSpPr>
          <p:cNvPr id="36868" name="Text Box 4"/>
          <p:cNvSpPr txBox="1">
            <a:spLocks noChangeArrowheads="1"/>
          </p:cNvSpPr>
          <p:nvPr/>
        </p:nvSpPr>
        <p:spPr bwMode="auto">
          <a:xfrm>
            <a:off x="1009650" y="1265238"/>
            <a:ext cx="7450138" cy="1052512"/>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400" dirty="0" smtClean="0">
                <a:latin typeface="+mj-lt"/>
                <a:cs typeface="Arial" charset="0"/>
              </a:rPr>
              <a:t>Okul ve çevresindeki tehlikelerin belirlenmesi, analizi ve değerlendirilmesi,</a:t>
            </a:r>
          </a:p>
        </p:txBody>
      </p:sp>
      <p:sp>
        <p:nvSpPr>
          <p:cNvPr id="36869" name="Text Box 5"/>
          <p:cNvSpPr txBox="1">
            <a:spLocks noChangeArrowheads="1"/>
          </p:cNvSpPr>
          <p:nvPr/>
        </p:nvSpPr>
        <p:spPr bwMode="auto">
          <a:xfrm>
            <a:off x="1009650" y="2314575"/>
            <a:ext cx="7594600" cy="1052513"/>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0"/>
              </a:spcBef>
              <a:buFontTx/>
              <a:buNone/>
              <a:defRPr/>
            </a:pPr>
            <a:r>
              <a:rPr lang="tr-TR" altLang="tr-TR" sz="2400" dirty="0" smtClean="0">
                <a:latin typeface="+mj-lt"/>
                <a:cs typeface="Arial" charset="0"/>
              </a:rPr>
              <a:t>Okul nüfusu, yapı, alt yapı ve insan faaliyetleri envanterinin çıkarılması,</a:t>
            </a:r>
          </a:p>
        </p:txBody>
      </p:sp>
      <p:sp>
        <p:nvSpPr>
          <p:cNvPr id="36870" name="Text Box 6"/>
          <p:cNvSpPr txBox="1">
            <a:spLocks noChangeArrowheads="1"/>
          </p:cNvSpPr>
          <p:nvPr/>
        </p:nvSpPr>
        <p:spPr bwMode="auto">
          <a:xfrm>
            <a:off x="1009650" y="3305175"/>
            <a:ext cx="7450138" cy="1014413"/>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400" dirty="0" smtClean="0">
                <a:latin typeface="+mj-lt"/>
                <a:cs typeface="Arial" charset="0"/>
              </a:rPr>
              <a:t>Fiziksel, sosyal, ekonomik ve çevresel zarar görebilirliklerin (etkilenme oranları) belirlenmesi,</a:t>
            </a:r>
          </a:p>
        </p:txBody>
      </p:sp>
      <p:sp>
        <p:nvSpPr>
          <p:cNvPr id="36871" name="Rectangle 7"/>
          <p:cNvSpPr>
            <a:spLocks noChangeArrowheads="1"/>
          </p:cNvSpPr>
          <p:nvPr/>
        </p:nvSpPr>
        <p:spPr bwMode="auto">
          <a:xfrm>
            <a:off x="247650" y="1552575"/>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6872" name="Rectangle 8"/>
          <p:cNvSpPr>
            <a:spLocks noChangeArrowheads="1"/>
          </p:cNvSpPr>
          <p:nvPr/>
        </p:nvSpPr>
        <p:spPr bwMode="auto">
          <a:xfrm>
            <a:off x="247650" y="2543175"/>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6873" name="Rectangle 9"/>
          <p:cNvSpPr>
            <a:spLocks noChangeArrowheads="1"/>
          </p:cNvSpPr>
          <p:nvPr/>
        </p:nvSpPr>
        <p:spPr bwMode="auto">
          <a:xfrm>
            <a:off x="247650" y="3457575"/>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6874" name="Rectangle 10"/>
          <p:cNvSpPr>
            <a:spLocks noChangeArrowheads="1"/>
          </p:cNvSpPr>
          <p:nvPr/>
        </p:nvSpPr>
        <p:spPr bwMode="auto">
          <a:xfrm>
            <a:off x="247650" y="4524375"/>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Başlık 1"/>
          <p:cNvSpPr>
            <a:spLocks noGrp="1"/>
          </p:cNvSpPr>
          <p:nvPr>
            <p:ph type="title"/>
          </p:nvPr>
        </p:nvSpPr>
        <p:spPr/>
        <p:txBody>
          <a:bodyPr/>
          <a:lstStyle/>
          <a:p>
            <a:pPr eaLnBrk="1" hangingPunct="1"/>
            <a:r>
              <a:rPr lang="tr-TR" altLang="tr-TR" smtClean="0">
                <a:latin typeface="Arial" charset="0"/>
                <a:cs typeface="Arial" charset="0"/>
              </a:rPr>
              <a:t>Zarar Azaltma Çalışmaları</a:t>
            </a:r>
          </a:p>
        </p:txBody>
      </p:sp>
      <p:sp>
        <p:nvSpPr>
          <p:cNvPr id="37891" name="Text Box 2"/>
          <p:cNvSpPr txBox="1">
            <a:spLocks noChangeArrowheads="1"/>
          </p:cNvSpPr>
          <p:nvPr/>
        </p:nvSpPr>
        <p:spPr bwMode="auto">
          <a:xfrm>
            <a:off x="762000" y="1412875"/>
            <a:ext cx="7620000" cy="5324475"/>
          </a:xfrm>
          <a:prstGeom prst="rect">
            <a:avLst/>
          </a:prstGeom>
          <a:noFill/>
          <a:ln>
            <a:noFill/>
          </a:ln>
          <a:extLst/>
        </p:spPr>
        <p:txBody>
          <a:bodyPr>
            <a:spAutoFit/>
          </a:bodyPr>
          <a:lstStyle>
            <a:lvl1pPr marL="342900" indent="-342900"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lvl="1" algn="just" eaLnBrk="1" hangingPunct="1">
              <a:spcBef>
                <a:spcPct val="0"/>
              </a:spcBef>
              <a:buFontTx/>
              <a:buNone/>
              <a:defRPr/>
            </a:pPr>
            <a:r>
              <a:rPr lang="tr-TR" altLang="tr-TR" sz="2000" dirty="0" smtClean="0">
                <a:latin typeface="+mj-lt"/>
                <a:cs typeface="Arial" charset="0"/>
              </a:rPr>
              <a:t>Afet senaryolarının hazırlanması,          </a:t>
            </a:r>
          </a:p>
          <a:p>
            <a:pPr lvl="1" algn="just" eaLnBrk="1" hangingPunct="1">
              <a:spcBef>
                <a:spcPct val="0"/>
              </a:spcBef>
              <a:buFontTx/>
              <a:buNone/>
              <a:defRPr/>
            </a:pPr>
            <a:endParaRPr lang="tr-TR" altLang="tr-TR" sz="2000" dirty="0" smtClean="0">
              <a:latin typeface="+mj-lt"/>
              <a:cs typeface="Arial" charset="0"/>
            </a:endParaRPr>
          </a:p>
          <a:p>
            <a:pPr lvl="1" algn="just" eaLnBrk="1" hangingPunct="1">
              <a:spcBef>
                <a:spcPct val="0"/>
              </a:spcBef>
              <a:buFontTx/>
              <a:buNone/>
              <a:defRPr/>
            </a:pPr>
            <a:r>
              <a:rPr lang="tr-TR" altLang="tr-TR" sz="2000" dirty="0" smtClean="0">
                <a:latin typeface="+mj-lt"/>
                <a:cs typeface="Arial" charset="0"/>
              </a:rPr>
              <a:t>İmkan ve kaynaklarla güçlü ve zayıf yönlerin, fırsat ve tehditlerin belirlenmesi, (SWOT analizi)</a:t>
            </a:r>
          </a:p>
          <a:p>
            <a:pPr lvl="1" algn="just" eaLnBrk="1" hangingPunct="1">
              <a:spcBef>
                <a:spcPct val="0"/>
              </a:spcBef>
              <a:buFontTx/>
              <a:buNone/>
              <a:defRPr/>
            </a:pPr>
            <a:endParaRPr lang="tr-TR" altLang="tr-TR" sz="2000" dirty="0" smtClean="0">
              <a:latin typeface="+mj-lt"/>
              <a:cs typeface="Arial" charset="0"/>
            </a:endParaRPr>
          </a:p>
          <a:p>
            <a:pPr lvl="1" algn="just" eaLnBrk="1" hangingPunct="1">
              <a:spcBef>
                <a:spcPct val="0"/>
              </a:spcBef>
              <a:buFontTx/>
              <a:buNone/>
              <a:defRPr/>
            </a:pPr>
            <a:r>
              <a:rPr lang="tr-TR" altLang="tr-TR" sz="2000" dirty="0" smtClean="0">
                <a:latin typeface="+mj-lt"/>
                <a:cs typeface="Arial" charset="0"/>
              </a:rPr>
              <a:t>Risk azaltma stratejilerinin belirlenmesi ve maliyet yarar analizleri,</a:t>
            </a:r>
          </a:p>
          <a:p>
            <a:pPr lvl="1" algn="just" eaLnBrk="1" hangingPunct="1">
              <a:spcBef>
                <a:spcPct val="0"/>
              </a:spcBef>
              <a:buFontTx/>
              <a:buNone/>
              <a:defRPr/>
            </a:pPr>
            <a:endParaRPr lang="tr-TR" altLang="tr-TR" sz="2000" dirty="0" smtClean="0">
              <a:latin typeface="+mj-lt"/>
              <a:cs typeface="Arial" charset="0"/>
            </a:endParaRPr>
          </a:p>
          <a:p>
            <a:pPr lvl="1" algn="just" eaLnBrk="1" hangingPunct="1">
              <a:spcBef>
                <a:spcPct val="0"/>
              </a:spcBef>
              <a:buFontTx/>
              <a:buNone/>
              <a:defRPr/>
            </a:pPr>
            <a:r>
              <a:rPr lang="tr-TR" altLang="tr-TR" sz="2000" dirty="0" smtClean="0">
                <a:latin typeface="+mj-lt"/>
                <a:cs typeface="Arial" charset="0"/>
              </a:rPr>
              <a:t>Yasal, kurumsal ve finansal olanakların belirlenmesi,</a:t>
            </a:r>
          </a:p>
          <a:p>
            <a:pPr lvl="1" algn="just" eaLnBrk="1" hangingPunct="1">
              <a:spcBef>
                <a:spcPct val="0"/>
              </a:spcBef>
              <a:buFontTx/>
              <a:buNone/>
              <a:defRPr/>
            </a:pPr>
            <a:endParaRPr lang="tr-TR" altLang="tr-TR" sz="2000" dirty="0" smtClean="0">
              <a:latin typeface="+mj-lt"/>
              <a:cs typeface="Arial" charset="0"/>
            </a:endParaRPr>
          </a:p>
          <a:p>
            <a:pPr lvl="1" algn="just" eaLnBrk="1" hangingPunct="1">
              <a:spcBef>
                <a:spcPct val="0"/>
              </a:spcBef>
              <a:buFontTx/>
              <a:buNone/>
              <a:defRPr/>
            </a:pPr>
            <a:r>
              <a:rPr lang="tr-TR" altLang="tr-TR" sz="2000" dirty="0" smtClean="0">
                <a:latin typeface="+mj-lt"/>
                <a:cs typeface="Arial" charset="0"/>
              </a:rPr>
              <a:t>En akılcı stratejik amaç hedef ve eylemlerin belirlenmesi ve uygulanması,  </a:t>
            </a:r>
          </a:p>
          <a:p>
            <a:pPr lvl="1" algn="just" eaLnBrk="1" hangingPunct="1">
              <a:spcBef>
                <a:spcPct val="0"/>
              </a:spcBef>
              <a:buFontTx/>
              <a:buNone/>
              <a:defRPr/>
            </a:pPr>
            <a:endParaRPr lang="tr-TR" altLang="tr-TR" sz="2000" dirty="0" smtClean="0">
              <a:latin typeface="+mj-lt"/>
              <a:cs typeface="Arial" charset="0"/>
            </a:endParaRPr>
          </a:p>
          <a:p>
            <a:pPr lvl="1" algn="just" eaLnBrk="1" hangingPunct="1">
              <a:spcBef>
                <a:spcPct val="0"/>
              </a:spcBef>
              <a:buFontTx/>
              <a:buNone/>
              <a:defRPr/>
            </a:pPr>
            <a:r>
              <a:rPr lang="tr-TR" altLang="tr-TR" sz="2000" dirty="0" smtClean="0">
                <a:latin typeface="+mj-lt"/>
                <a:cs typeface="Arial" charset="0"/>
              </a:rPr>
              <a:t>Performans kriterleri ile izleme ve değerlendirme yöntemlerinin belirlenmesi,</a:t>
            </a:r>
          </a:p>
          <a:p>
            <a:pPr lvl="1" algn="just" eaLnBrk="1" hangingPunct="1">
              <a:spcBef>
                <a:spcPct val="0"/>
              </a:spcBef>
              <a:buFontTx/>
              <a:buNone/>
              <a:defRPr/>
            </a:pPr>
            <a:endParaRPr lang="tr-TR" altLang="tr-TR" sz="2000" dirty="0" smtClean="0">
              <a:latin typeface="+mj-lt"/>
              <a:cs typeface="Arial" charset="0"/>
            </a:endParaRPr>
          </a:p>
          <a:p>
            <a:pPr lvl="1" algn="just" eaLnBrk="1" hangingPunct="1">
              <a:spcBef>
                <a:spcPct val="0"/>
              </a:spcBef>
              <a:buFontTx/>
              <a:buNone/>
              <a:defRPr/>
            </a:pPr>
            <a:r>
              <a:rPr lang="tr-TR" altLang="tr-TR" sz="2000" dirty="0" smtClean="0">
                <a:latin typeface="+mj-lt"/>
                <a:cs typeface="Arial" charset="0"/>
              </a:rPr>
              <a:t>Uygulamanın izlenmesi, aksayan yönlerin belirlenmesi ve gerekiyorsa planın güncelleştirilmesi.</a:t>
            </a:r>
          </a:p>
        </p:txBody>
      </p:sp>
      <p:sp>
        <p:nvSpPr>
          <p:cNvPr id="37892" name="Rectangle 3"/>
          <p:cNvSpPr>
            <a:spLocks noChangeArrowheads="1"/>
          </p:cNvSpPr>
          <p:nvPr/>
        </p:nvSpPr>
        <p:spPr bwMode="auto">
          <a:xfrm>
            <a:off x="779463" y="1309688"/>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7893" name="Rectangle 4"/>
          <p:cNvSpPr>
            <a:spLocks noChangeArrowheads="1"/>
          </p:cNvSpPr>
          <p:nvPr/>
        </p:nvSpPr>
        <p:spPr bwMode="auto">
          <a:xfrm>
            <a:off x="779463" y="1844675"/>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7894" name="Rectangle 5"/>
          <p:cNvSpPr>
            <a:spLocks noChangeArrowheads="1"/>
          </p:cNvSpPr>
          <p:nvPr/>
        </p:nvSpPr>
        <p:spPr bwMode="auto">
          <a:xfrm>
            <a:off x="779463" y="2595563"/>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7895" name="Rectangle 6"/>
          <p:cNvSpPr>
            <a:spLocks noChangeArrowheads="1"/>
          </p:cNvSpPr>
          <p:nvPr/>
        </p:nvSpPr>
        <p:spPr bwMode="auto">
          <a:xfrm>
            <a:off x="779463" y="3429000"/>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7896" name="Rectangle 7"/>
          <p:cNvSpPr>
            <a:spLocks noChangeArrowheads="1"/>
          </p:cNvSpPr>
          <p:nvPr/>
        </p:nvSpPr>
        <p:spPr bwMode="auto">
          <a:xfrm>
            <a:off x="779463" y="3933825"/>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7897" name="Rectangle 8"/>
          <p:cNvSpPr>
            <a:spLocks noChangeArrowheads="1"/>
          </p:cNvSpPr>
          <p:nvPr/>
        </p:nvSpPr>
        <p:spPr bwMode="auto">
          <a:xfrm>
            <a:off x="779463" y="4724400"/>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37898" name="Rectangle 9"/>
          <p:cNvSpPr>
            <a:spLocks noChangeArrowheads="1"/>
          </p:cNvSpPr>
          <p:nvPr/>
        </p:nvSpPr>
        <p:spPr bwMode="auto">
          <a:xfrm>
            <a:off x="779463" y="5546725"/>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Başlık 1"/>
          <p:cNvSpPr>
            <a:spLocks noGrp="1"/>
          </p:cNvSpPr>
          <p:nvPr>
            <p:ph type="title"/>
          </p:nvPr>
        </p:nvSpPr>
        <p:spPr/>
        <p:txBody>
          <a:bodyPr/>
          <a:lstStyle/>
          <a:p>
            <a:pPr eaLnBrk="1" hangingPunct="1"/>
            <a:r>
              <a:rPr lang="tr-TR" altLang="tr-TR" smtClean="0">
                <a:latin typeface="Arial" charset="0"/>
                <a:cs typeface="Arial" charset="0"/>
              </a:rPr>
              <a:t>Zarar Azaltma Çalışmaları</a:t>
            </a:r>
          </a:p>
        </p:txBody>
      </p:sp>
      <p:pic>
        <p:nvPicPr>
          <p:cNvPr id="38915" name="1 Resim" descr="Zarar-Azaltma-Çalışmaları.png"/>
          <p:cNvPicPr>
            <a:picLocks noChangeAspect="1" noChangeArrowheads="1"/>
          </p:cNvPicPr>
          <p:nvPr/>
        </p:nvPicPr>
        <p:blipFill>
          <a:blip r:embed="rId3"/>
          <a:srcRect/>
          <a:stretch>
            <a:fillRect/>
          </a:stretch>
        </p:blipFill>
        <p:spPr bwMode="auto">
          <a:xfrm>
            <a:off x="1835150" y="1214438"/>
            <a:ext cx="5616575" cy="5310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1 Başlık"/>
          <p:cNvSpPr>
            <a:spLocks noGrp="1"/>
          </p:cNvSpPr>
          <p:nvPr>
            <p:ph type="title" idx="4294967295"/>
          </p:nvPr>
        </p:nvSpPr>
        <p:spPr/>
        <p:txBody>
          <a:bodyPr/>
          <a:lstStyle/>
          <a:p>
            <a:pPr eaLnBrk="1" hangingPunct="1"/>
            <a:r>
              <a:rPr lang="tr-TR" altLang="tr-TR" smtClean="0">
                <a:latin typeface="Arial" charset="0"/>
                <a:cs typeface="Arial" charset="0"/>
              </a:rPr>
              <a:t>Ülkemizdeki Afet Tehlikeleri</a:t>
            </a:r>
            <a:br>
              <a:rPr lang="tr-TR" altLang="tr-TR" smtClean="0">
                <a:latin typeface="Arial" charset="0"/>
                <a:cs typeface="Arial" charset="0"/>
              </a:rPr>
            </a:br>
            <a:r>
              <a:rPr lang="tr-TR" altLang="tr-TR" sz="1800" smtClean="0">
                <a:latin typeface="Arial" charset="0"/>
                <a:cs typeface="Arial" charset="0"/>
              </a:rPr>
              <a:t>(Türkiye’de Afete Dönüşebilecek Tehlikeler Nelerdir?)</a:t>
            </a:r>
          </a:p>
        </p:txBody>
      </p:sp>
      <p:graphicFrame>
        <p:nvGraphicFramePr>
          <p:cNvPr id="53304" name="Group 56"/>
          <p:cNvGraphicFramePr>
            <a:graphicFrameLocks noGrp="1"/>
          </p:cNvGraphicFramePr>
          <p:nvPr/>
        </p:nvGraphicFramePr>
        <p:xfrm>
          <a:off x="0" y="1484313"/>
          <a:ext cx="9251950" cy="5300662"/>
        </p:xfrm>
        <a:graphic>
          <a:graphicData uri="http://schemas.openxmlformats.org/drawingml/2006/table">
            <a:tbl>
              <a:tblPr/>
              <a:tblGrid>
                <a:gridCol w="2312556"/>
                <a:gridCol w="2314282"/>
                <a:gridCol w="2104988"/>
                <a:gridCol w="2520124"/>
              </a:tblGrid>
              <a:tr h="902821">
                <a:tc>
                  <a:txBody>
                    <a:bodyPr/>
                    <a:lstStyle/>
                    <a:p>
                      <a:pPr marL="533400" marR="0" lvl="0" indent="-533400" algn="ctr" defTabSz="457200" rtl="0" eaLnBrk="1" fontAlgn="base" latinLnBrk="0" hangingPunct="1">
                        <a:lnSpc>
                          <a:spcPct val="100000"/>
                        </a:lnSpc>
                        <a:spcBef>
                          <a:spcPct val="20000"/>
                        </a:spcBef>
                        <a:spcAft>
                          <a:spcPct val="0"/>
                        </a:spcAft>
                        <a:buClrTx/>
                        <a:buSzTx/>
                        <a:buFont typeface="Arial" charset="0"/>
                        <a:buAutoNum type="arabicPeriod"/>
                        <a:tabLst/>
                      </a:pPr>
                      <a:r>
                        <a:rPr kumimoji="0" lang="tr-TR" sz="2800" b="1" i="0" u="none" strike="noStrike" cap="none" normalizeH="0" baseline="0" dirty="0" smtClean="0">
                          <a:ln>
                            <a:noFill/>
                          </a:ln>
                          <a:solidFill>
                            <a:schemeClr val="tx1"/>
                          </a:solidFill>
                          <a:effectLst/>
                          <a:latin typeface="+mj-lt"/>
                          <a:cs typeface="Times New Roman" pitchFamily="18" charset="0"/>
                        </a:rPr>
                        <a:t>DEPREM</a:t>
                      </a:r>
                    </a:p>
                  </a:txBody>
                  <a:tcPr marL="91434" marR="91434"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r>
                        <a:rPr kumimoji="0" lang="tr-TR" sz="2800" b="1" i="0" u="none" strike="noStrike" cap="none" normalizeH="0" baseline="0" dirty="0" smtClean="0">
                          <a:ln>
                            <a:noFill/>
                          </a:ln>
                          <a:solidFill>
                            <a:schemeClr val="tx1"/>
                          </a:solidFill>
                          <a:effectLst/>
                          <a:latin typeface="+mj-lt"/>
                          <a:cs typeface="Times New Roman" pitchFamily="18" charset="0"/>
                        </a:rPr>
                        <a:t>2. HEYELAN</a:t>
                      </a: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r>
                        <a:rPr kumimoji="0" lang="tr-TR" sz="2800" b="1" i="0" u="none" strike="noStrike" cap="none" normalizeH="0" baseline="0" dirty="0" smtClean="0">
                          <a:ln>
                            <a:noFill/>
                          </a:ln>
                          <a:solidFill>
                            <a:schemeClr val="tx1"/>
                          </a:solidFill>
                          <a:effectLst/>
                          <a:latin typeface="+mj-lt"/>
                          <a:cs typeface="Times New Roman" pitchFamily="18" charset="0"/>
                        </a:rPr>
                        <a:t>3. SEL</a:t>
                      </a: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r>
                        <a:rPr kumimoji="0" lang="tr-TR" sz="2800" b="1" i="0" u="none" strike="noStrike" cap="none" normalizeH="0" baseline="0" dirty="0" smtClean="0">
                          <a:ln>
                            <a:noFill/>
                          </a:ln>
                          <a:solidFill>
                            <a:schemeClr val="tx1"/>
                          </a:solidFill>
                          <a:effectLst/>
                          <a:latin typeface="+mj-lt"/>
                          <a:cs typeface="Times New Roman" pitchFamily="18" charset="0"/>
                        </a:rPr>
                        <a:t>4. YANGIN</a:t>
                      </a:r>
                    </a:p>
                  </a:txBody>
                  <a:tcPr marL="91434" marR="91434"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732">
                <a:tc>
                  <a:txBody>
                    <a:bodyPr/>
                    <a:lstStyle/>
                    <a:p>
                      <a:pPr marL="533400" marR="0" lvl="0" indent="-533400" algn="l" defTabSz="457200" rtl="0" eaLnBrk="1" fontAlgn="base" latinLnBrk="0" hangingPunct="1">
                        <a:lnSpc>
                          <a:spcPct val="100000"/>
                        </a:lnSpc>
                        <a:spcBef>
                          <a:spcPct val="20000"/>
                        </a:spcBef>
                        <a:spcAft>
                          <a:spcPct val="0"/>
                        </a:spcAft>
                        <a:buClrTx/>
                        <a:buSzTx/>
                        <a:buFont typeface="Arial" charset="0"/>
                        <a:buAutoNum type="arabicPeriod"/>
                        <a:tabLst/>
                      </a:pP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4" marR="91434"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91434" marR="91434"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86109">
                <a:tc>
                  <a:txBody>
                    <a:bodyPr/>
                    <a:lstStyle/>
                    <a:p>
                      <a:pPr marL="4763" marR="0" lvl="0" indent="4763" algn="ctr" defTabSz="457200" rtl="0" eaLnBrk="1" fontAlgn="base" latinLnBrk="0" hangingPunct="1">
                        <a:lnSpc>
                          <a:spcPct val="100000"/>
                        </a:lnSpc>
                        <a:spcBef>
                          <a:spcPct val="20000"/>
                        </a:spcBef>
                        <a:spcAft>
                          <a:spcPct val="0"/>
                        </a:spcAft>
                        <a:buClrTx/>
                        <a:buSzTx/>
                        <a:buFont typeface="Arial" charset="0"/>
                        <a:buNone/>
                        <a:tabLst/>
                      </a:pPr>
                      <a:r>
                        <a:rPr kumimoji="0" lang="tr-TR" sz="2400" b="0" i="0" u="none" strike="noStrike" cap="none" normalizeH="0" baseline="0" dirty="0" smtClean="0">
                          <a:ln>
                            <a:noFill/>
                          </a:ln>
                          <a:solidFill>
                            <a:schemeClr val="tx1"/>
                          </a:solidFill>
                          <a:effectLst/>
                          <a:latin typeface="+mj-lt"/>
                          <a:cs typeface="Times New Roman" pitchFamily="18" charset="0"/>
                        </a:rPr>
                        <a:t>Ülkemizin %66’sı aktif fay bölgelerinde bulunmaktadır. </a:t>
                      </a:r>
                    </a:p>
                  </a:txBody>
                  <a:tcPr marL="91434" marR="91434"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r>
                        <a:rPr kumimoji="0" lang="tr-TR" sz="2400" b="0" i="0" u="none" strike="noStrike" cap="none" normalizeH="0" baseline="0" dirty="0" smtClean="0">
                          <a:ln>
                            <a:noFill/>
                          </a:ln>
                          <a:solidFill>
                            <a:schemeClr val="tx1"/>
                          </a:solidFill>
                          <a:effectLst/>
                          <a:latin typeface="+mj-lt"/>
                          <a:cs typeface="Times New Roman" pitchFamily="18" charset="0"/>
                        </a:rPr>
                        <a:t>Ülkemiz topraklarının %25’i heyelanlara maruz kalır.</a:t>
                      </a: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r>
                        <a:rPr kumimoji="0" lang="tr-TR" sz="2400" b="0" i="0" u="none" strike="noStrike" cap="none" normalizeH="0" baseline="0" dirty="0" smtClean="0">
                          <a:ln>
                            <a:noFill/>
                          </a:ln>
                          <a:solidFill>
                            <a:schemeClr val="tx1"/>
                          </a:solidFill>
                          <a:effectLst/>
                          <a:latin typeface="+mj-lt"/>
                          <a:cs typeface="Times New Roman" pitchFamily="18" charset="0"/>
                        </a:rPr>
                        <a:t>Ülkemizde toplam afet zararlarının %15’i sel kaynaklıdır. </a:t>
                      </a: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r>
                        <a:rPr kumimoji="0" lang="tr-TR" sz="2400" b="0" i="0" u="none" strike="noStrike" cap="none" normalizeH="0" baseline="0" dirty="0" smtClean="0">
                          <a:ln>
                            <a:noFill/>
                          </a:ln>
                          <a:solidFill>
                            <a:schemeClr val="tx1"/>
                          </a:solidFill>
                          <a:effectLst/>
                          <a:latin typeface="+mj-lt"/>
                          <a:cs typeface="Times New Roman" pitchFamily="18" charset="0"/>
                        </a:rPr>
                        <a:t>Türkiye son 67 yılda İstanbul ili yüzölçümünün 3 katı kadar orman alanını yangına kurban vermiştir. </a:t>
                      </a:r>
                    </a:p>
                  </a:txBody>
                  <a:tcPr marL="91434" marR="91434"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9961" name="Picture 34" descr="afet-icon_kaf"/>
          <p:cNvPicPr>
            <a:picLocks noChangeAspect="1" noChangeArrowheads="1"/>
          </p:cNvPicPr>
          <p:nvPr/>
        </p:nvPicPr>
        <p:blipFill>
          <a:blip r:embed="rId3"/>
          <a:srcRect/>
          <a:stretch>
            <a:fillRect/>
          </a:stretch>
        </p:blipFill>
        <p:spPr bwMode="auto">
          <a:xfrm>
            <a:off x="179388" y="2420938"/>
            <a:ext cx="2159000" cy="2159000"/>
          </a:xfrm>
          <a:prstGeom prst="rect">
            <a:avLst/>
          </a:prstGeom>
          <a:noFill/>
          <a:ln w="9525">
            <a:noFill/>
            <a:miter lim="800000"/>
            <a:headEnd/>
            <a:tailEnd/>
          </a:ln>
        </p:spPr>
      </p:pic>
      <p:pic>
        <p:nvPicPr>
          <p:cNvPr id="39962" name="Picture 36" descr="afet-icon_heyelan"/>
          <p:cNvPicPr>
            <a:picLocks noChangeAspect="1" noChangeArrowheads="1"/>
          </p:cNvPicPr>
          <p:nvPr/>
        </p:nvPicPr>
        <p:blipFill>
          <a:blip r:embed="rId4"/>
          <a:srcRect/>
          <a:stretch>
            <a:fillRect/>
          </a:stretch>
        </p:blipFill>
        <p:spPr bwMode="auto">
          <a:xfrm>
            <a:off x="2436813" y="2460625"/>
            <a:ext cx="2159000" cy="2159000"/>
          </a:xfrm>
          <a:prstGeom prst="rect">
            <a:avLst/>
          </a:prstGeom>
          <a:noFill/>
          <a:ln w="9525">
            <a:noFill/>
            <a:miter lim="800000"/>
            <a:headEnd/>
            <a:tailEnd/>
          </a:ln>
        </p:spPr>
      </p:pic>
      <p:pic>
        <p:nvPicPr>
          <p:cNvPr id="39963" name="Picture 37" descr="afet-icon_sel"/>
          <p:cNvPicPr>
            <a:picLocks noChangeAspect="1" noChangeArrowheads="1"/>
          </p:cNvPicPr>
          <p:nvPr/>
        </p:nvPicPr>
        <p:blipFill>
          <a:blip r:embed="rId5"/>
          <a:srcRect/>
          <a:stretch>
            <a:fillRect/>
          </a:stretch>
        </p:blipFill>
        <p:spPr bwMode="auto">
          <a:xfrm>
            <a:off x="4578350" y="2430463"/>
            <a:ext cx="2159000" cy="2159000"/>
          </a:xfrm>
          <a:prstGeom prst="rect">
            <a:avLst/>
          </a:prstGeom>
          <a:noFill/>
          <a:ln w="9525">
            <a:noFill/>
            <a:miter lim="800000"/>
            <a:headEnd/>
            <a:tailEnd/>
          </a:ln>
        </p:spPr>
      </p:pic>
      <p:pic>
        <p:nvPicPr>
          <p:cNvPr id="39964" name="Picture 38" descr="afet-icon_yangin"/>
          <p:cNvPicPr>
            <a:picLocks noChangeAspect="1" noChangeArrowheads="1"/>
          </p:cNvPicPr>
          <p:nvPr/>
        </p:nvPicPr>
        <p:blipFill>
          <a:blip r:embed="rId6"/>
          <a:srcRect/>
          <a:stretch>
            <a:fillRect/>
          </a:stretch>
        </p:blipFill>
        <p:spPr bwMode="auto">
          <a:xfrm>
            <a:off x="6661150" y="2428875"/>
            <a:ext cx="2159000" cy="2159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2 Başlık"/>
          <p:cNvSpPr>
            <a:spLocks noGrp="1"/>
          </p:cNvSpPr>
          <p:nvPr>
            <p:ph type="title"/>
          </p:nvPr>
        </p:nvSpPr>
        <p:spPr>
          <a:xfrm>
            <a:off x="457200" y="274638"/>
            <a:ext cx="6418263" cy="1143000"/>
          </a:xfrm>
        </p:spPr>
        <p:txBody>
          <a:bodyPr/>
          <a:lstStyle/>
          <a:p>
            <a:pPr eaLnBrk="1" hangingPunct="1"/>
            <a:r>
              <a:rPr lang="tr-TR" altLang="tr-TR" smtClean="0">
                <a:latin typeface="Arial" charset="0"/>
                <a:cs typeface="Arial" charset="0"/>
              </a:rPr>
              <a:t>Okullarda Tehlikelere Maruz Değerler- Zarar Görebilirlik</a:t>
            </a:r>
          </a:p>
        </p:txBody>
      </p:sp>
      <p:grpSp>
        <p:nvGrpSpPr>
          <p:cNvPr id="2" name="Group 8"/>
          <p:cNvGrpSpPr>
            <a:grpSpLocks/>
          </p:cNvGrpSpPr>
          <p:nvPr/>
        </p:nvGrpSpPr>
        <p:grpSpPr bwMode="auto">
          <a:xfrm>
            <a:off x="762000" y="1773238"/>
            <a:ext cx="7467600" cy="1468437"/>
            <a:chOff x="240" y="1344"/>
            <a:chExt cx="4944" cy="1084"/>
          </a:xfrm>
        </p:grpSpPr>
        <p:pic>
          <p:nvPicPr>
            <p:cNvPr id="40970" name="Picture 5" descr="cerceve sistem"/>
            <p:cNvPicPr>
              <a:picLocks noChangeAspect="1" noChangeArrowheads="1"/>
            </p:cNvPicPr>
            <p:nvPr/>
          </p:nvPicPr>
          <p:blipFill>
            <a:blip r:embed="rId3"/>
            <a:srcRect/>
            <a:stretch>
              <a:fillRect/>
            </a:stretch>
          </p:blipFill>
          <p:spPr bwMode="auto">
            <a:xfrm>
              <a:off x="240" y="1344"/>
              <a:ext cx="1152" cy="956"/>
            </a:xfrm>
            <a:prstGeom prst="rect">
              <a:avLst/>
            </a:prstGeom>
            <a:noFill/>
            <a:ln w="9525">
              <a:noFill/>
              <a:miter lim="800000"/>
              <a:headEnd/>
              <a:tailEnd/>
            </a:ln>
          </p:spPr>
        </p:pic>
        <p:sp>
          <p:nvSpPr>
            <p:cNvPr id="40971" name="Text Box 7"/>
            <p:cNvSpPr txBox="1">
              <a:spLocks noChangeArrowheads="1"/>
            </p:cNvSpPr>
            <p:nvPr/>
          </p:nvSpPr>
          <p:spPr bwMode="auto">
            <a:xfrm>
              <a:off x="1633" y="1440"/>
              <a:ext cx="3551" cy="988"/>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50000"/>
                </a:lnSpc>
                <a:buClr>
                  <a:schemeClr val="hlink"/>
                </a:buClr>
                <a:buFont typeface="Wingdings" pitchFamily="2" charset="2"/>
                <a:buNone/>
                <a:defRPr/>
              </a:pPr>
              <a:r>
                <a:rPr lang="tr-TR" altLang="tr-TR" sz="1800" b="1" dirty="0" smtClean="0">
                  <a:solidFill>
                    <a:srgbClr val="FF3300"/>
                  </a:solidFill>
                  <a:latin typeface="+mj-lt"/>
                </a:rPr>
                <a:t>Mekân veya bina</a:t>
              </a:r>
              <a:r>
                <a:rPr lang="tr-TR" altLang="tr-TR" sz="1800" dirty="0" smtClean="0">
                  <a:solidFill>
                    <a:srgbClr val="FF3300"/>
                  </a:solidFill>
                  <a:latin typeface="+mj-lt"/>
                </a:rPr>
                <a:t>;</a:t>
              </a:r>
              <a:r>
                <a:rPr lang="tr-TR" altLang="tr-TR" sz="1800" dirty="0" smtClean="0">
                  <a:latin typeface="+mj-lt"/>
                </a:rPr>
                <a:t> tehlikenin veya riskin etkileyeceği alandır.  Mekânın ne kadarının etkileneceği, farklı oranlarda etkilenecek alanların olup olmadığı önemlidir.</a:t>
              </a:r>
            </a:p>
          </p:txBody>
        </p:sp>
      </p:grpSp>
      <p:grpSp>
        <p:nvGrpSpPr>
          <p:cNvPr id="3" name="Group 14"/>
          <p:cNvGrpSpPr>
            <a:grpSpLocks/>
          </p:cNvGrpSpPr>
          <p:nvPr/>
        </p:nvGrpSpPr>
        <p:grpSpPr bwMode="auto">
          <a:xfrm>
            <a:off x="684213" y="3330575"/>
            <a:ext cx="7545387" cy="1866900"/>
            <a:chOff x="432" y="2233"/>
            <a:chExt cx="4512" cy="1176"/>
          </a:xfrm>
        </p:grpSpPr>
        <p:pic>
          <p:nvPicPr>
            <p:cNvPr id="40968" name="Picture 11" descr="group-of-5"/>
            <p:cNvPicPr>
              <a:picLocks noChangeAspect="1" noChangeArrowheads="1"/>
            </p:cNvPicPr>
            <p:nvPr/>
          </p:nvPicPr>
          <p:blipFill>
            <a:blip r:embed="rId4"/>
            <a:srcRect/>
            <a:stretch>
              <a:fillRect/>
            </a:stretch>
          </p:blipFill>
          <p:spPr bwMode="auto">
            <a:xfrm>
              <a:off x="432" y="2233"/>
              <a:ext cx="1056" cy="983"/>
            </a:xfrm>
            <a:prstGeom prst="rect">
              <a:avLst/>
            </a:prstGeom>
            <a:noFill/>
            <a:ln w="9525">
              <a:noFill/>
              <a:miter lim="800000"/>
              <a:headEnd/>
              <a:tailEnd/>
            </a:ln>
          </p:spPr>
        </p:pic>
        <p:sp>
          <p:nvSpPr>
            <p:cNvPr id="40969" name="Text Box 13"/>
            <p:cNvSpPr txBox="1">
              <a:spLocks noChangeArrowheads="1"/>
            </p:cNvSpPr>
            <p:nvPr/>
          </p:nvSpPr>
          <p:spPr bwMode="auto">
            <a:xfrm>
              <a:off x="1728" y="2304"/>
              <a:ext cx="3216" cy="1105"/>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50000"/>
                </a:lnSpc>
                <a:buClr>
                  <a:schemeClr val="hlink"/>
                </a:buClr>
                <a:buFont typeface="Wingdings" pitchFamily="2" charset="2"/>
                <a:buNone/>
                <a:defRPr/>
              </a:pPr>
              <a:r>
                <a:rPr lang="tr-TR" altLang="tr-TR" sz="1800" b="1" dirty="0" smtClean="0">
                  <a:solidFill>
                    <a:srgbClr val="FF3300"/>
                  </a:solidFill>
                  <a:latin typeface="+mj-lt"/>
                </a:rPr>
                <a:t>İnsan (personel- öğrenci);</a:t>
              </a:r>
              <a:r>
                <a:rPr lang="tr-TR" altLang="tr-TR" sz="1800" b="1" dirty="0" smtClean="0">
                  <a:latin typeface="+mj-lt"/>
                </a:rPr>
                <a:t> </a:t>
              </a:r>
              <a:r>
                <a:rPr lang="tr-TR" altLang="tr-TR" sz="1800" dirty="0" smtClean="0">
                  <a:latin typeface="+mj-lt"/>
                </a:rPr>
                <a:t>tehlikenin gerçeklemesi halinde mekânda-binada olabilecek en yüksek insan sayısıdır.  </a:t>
              </a:r>
            </a:p>
            <a:p>
              <a:pPr eaLnBrk="1" hangingPunct="1">
                <a:spcBef>
                  <a:spcPct val="50000"/>
                </a:spcBef>
                <a:buFontTx/>
                <a:buNone/>
                <a:defRPr/>
              </a:pPr>
              <a:endParaRPr lang="tr-TR" altLang="tr-TR" sz="1800" dirty="0" smtClean="0">
                <a:latin typeface="Verdana" pitchFamily="34" charset="0"/>
              </a:endParaRPr>
            </a:p>
          </p:txBody>
        </p:sp>
      </p:grpSp>
      <p:grpSp>
        <p:nvGrpSpPr>
          <p:cNvPr id="4" name="Group 18"/>
          <p:cNvGrpSpPr>
            <a:grpSpLocks/>
          </p:cNvGrpSpPr>
          <p:nvPr/>
        </p:nvGrpSpPr>
        <p:grpSpPr bwMode="auto">
          <a:xfrm>
            <a:off x="838200" y="4941888"/>
            <a:ext cx="7391400" cy="1708150"/>
            <a:chOff x="528" y="3216"/>
            <a:chExt cx="4656" cy="1076"/>
          </a:xfrm>
        </p:grpSpPr>
        <p:pic>
          <p:nvPicPr>
            <p:cNvPr id="40966" name="Picture 15"/>
            <p:cNvPicPr>
              <a:picLocks noChangeAspect="1" noChangeArrowheads="1"/>
            </p:cNvPicPr>
            <p:nvPr/>
          </p:nvPicPr>
          <p:blipFill>
            <a:blip r:embed="rId5"/>
            <a:srcRect/>
            <a:stretch>
              <a:fillRect/>
            </a:stretch>
          </p:blipFill>
          <p:spPr bwMode="auto">
            <a:xfrm>
              <a:off x="528" y="3216"/>
              <a:ext cx="960" cy="813"/>
            </a:xfrm>
            <a:prstGeom prst="rect">
              <a:avLst/>
            </a:prstGeom>
            <a:noFill/>
            <a:ln w="9525" algn="ctr">
              <a:noFill/>
              <a:miter lim="800000"/>
              <a:headEnd/>
              <a:tailEnd/>
            </a:ln>
          </p:spPr>
        </p:pic>
        <p:sp>
          <p:nvSpPr>
            <p:cNvPr id="40967" name="Text Box 16"/>
            <p:cNvSpPr txBox="1">
              <a:spLocks noChangeArrowheads="1"/>
            </p:cNvSpPr>
            <p:nvPr/>
          </p:nvSpPr>
          <p:spPr bwMode="auto">
            <a:xfrm>
              <a:off x="1776" y="3216"/>
              <a:ext cx="3408" cy="1076"/>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50000"/>
                </a:lnSpc>
                <a:buClr>
                  <a:schemeClr val="hlink"/>
                </a:buClr>
                <a:buFont typeface="Wingdings" pitchFamily="2" charset="2"/>
                <a:buNone/>
                <a:defRPr/>
              </a:pPr>
              <a:r>
                <a:rPr lang="tr-TR" altLang="tr-TR" sz="1800" b="1" dirty="0" smtClean="0">
                  <a:solidFill>
                    <a:srgbClr val="FF3300"/>
                  </a:solidFill>
                  <a:latin typeface="+mj-lt"/>
                </a:rPr>
                <a:t>Eğitim sürekliliği;</a:t>
              </a:r>
              <a:r>
                <a:rPr lang="tr-TR" altLang="tr-TR" sz="1800" b="1" dirty="0" smtClean="0">
                  <a:latin typeface="+mj-lt"/>
                </a:rPr>
                <a:t> </a:t>
              </a:r>
              <a:r>
                <a:rPr lang="tr-TR" altLang="tr-TR" sz="1800" dirty="0" smtClean="0">
                  <a:latin typeface="+mj-lt"/>
                </a:rPr>
                <a:t>Tehlikenin binayı veya insanları etkilemesi durumunda eğitimi ne kadar etkileyeceği, eğitimde kesintiye yol açıp açmayacağıdır.</a:t>
              </a:r>
            </a:p>
            <a:p>
              <a:pPr eaLnBrk="1" hangingPunct="1">
                <a:spcBef>
                  <a:spcPct val="50000"/>
                </a:spcBef>
                <a:buFontTx/>
                <a:buNone/>
                <a:defRPr/>
              </a:pPr>
              <a:endParaRPr lang="tr-TR" altLang="tr-TR" sz="1600" dirty="0" smtClean="0">
                <a:latin typeface="Verdan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2 Başlık"/>
          <p:cNvSpPr>
            <a:spLocks noGrp="1"/>
          </p:cNvSpPr>
          <p:nvPr>
            <p:ph type="title"/>
          </p:nvPr>
        </p:nvSpPr>
        <p:spPr/>
        <p:txBody>
          <a:bodyPr/>
          <a:lstStyle/>
          <a:p>
            <a:pPr eaLnBrk="1" hangingPunct="1"/>
            <a:r>
              <a:rPr lang="tr-TR" altLang="tr-TR" smtClean="0">
                <a:latin typeface="Arial" charset="0"/>
                <a:cs typeface="Arial" charset="0"/>
              </a:rPr>
              <a:t>Okul Afet ve Acil Durum Yönetimi Planlamasının Hedefi</a:t>
            </a:r>
          </a:p>
        </p:txBody>
      </p:sp>
      <p:grpSp>
        <p:nvGrpSpPr>
          <p:cNvPr id="2" name="Group 44"/>
          <p:cNvGrpSpPr>
            <a:grpSpLocks/>
          </p:cNvGrpSpPr>
          <p:nvPr/>
        </p:nvGrpSpPr>
        <p:grpSpPr bwMode="auto">
          <a:xfrm>
            <a:off x="552450" y="1957388"/>
            <a:ext cx="5791200" cy="2540000"/>
            <a:chOff x="1968" y="2912"/>
            <a:chExt cx="3648" cy="1600"/>
          </a:xfrm>
        </p:grpSpPr>
        <p:grpSp>
          <p:nvGrpSpPr>
            <p:cNvPr id="42008" name="Group 40"/>
            <p:cNvGrpSpPr>
              <a:grpSpLocks/>
            </p:cNvGrpSpPr>
            <p:nvPr/>
          </p:nvGrpSpPr>
          <p:grpSpPr bwMode="auto">
            <a:xfrm>
              <a:off x="1968" y="2912"/>
              <a:ext cx="3648" cy="1600"/>
              <a:chOff x="432" y="1376"/>
              <a:chExt cx="3648" cy="1600"/>
            </a:xfrm>
          </p:grpSpPr>
          <p:sp>
            <p:nvSpPr>
              <p:cNvPr id="42010" name="Oval 5"/>
              <p:cNvSpPr>
                <a:spLocks noChangeArrowheads="1"/>
              </p:cNvSpPr>
              <p:nvPr/>
            </p:nvSpPr>
            <p:spPr bwMode="auto">
              <a:xfrm>
                <a:off x="432" y="1376"/>
                <a:ext cx="1632" cy="1600"/>
              </a:xfrm>
              <a:prstGeom prst="ellipse">
                <a:avLst/>
              </a:prstGeom>
              <a:solidFill>
                <a:srgbClr val="FF0000"/>
              </a:solidFill>
              <a:ln w="9525" algn="ctr">
                <a:solidFill>
                  <a:schemeClr val="tx1"/>
                </a:solidFill>
                <a:round/>
                <a:headEnd/>
                <a:tailEnd/>
              </a:ln>
            </p:spPr>
            <p:txBody>
              <a:bodyPr wrap="none" anchor="ctr"/>
              <a:lstStyle/>
              <a:p>
                <a:pPr algn="ctr">
                  <a:lnSpc>
                    <a:spcPct val="150000"/>
                  </a:lnSpc>
                </a:pPr>
                <a:endParaRPr lang="tr-TR" altLang="tr-TR" sz="1200" b="1">
                  <a:solidFill>
                    <a:schemeClr val="bg2"/>
                  </a:solidFill>
                </a:endParaRPr>
              </a:p>
            </p:txBody>
          </p:sp>
          <p:sp>
            <p:nvSpPr>
              <p:cNvPr id="42011" name="Line 9"/>
              <p:cNvSpPr>
                <a:spLocks noChangeShapeType="1"/>
              </p:cNvSpPr>
              <p:nvPr/>
            </p:nvSpPr>
            <p:spPr bwMode="auto">
              <a:xfrm flipH="1">
                <a:off x="2016" y="2016"/>
                <a:ext cx="2064" cy="0"/>
              </a:xfrm>
              <a:prstGeom prst="line">
                <a:avLst/>
              </a:prstGeom>
              <a:noFill/>
              <a:ln w="57150">
                <a:solidFill>
                  <a:srgbClr val="FF0000"/>
                </a:solidFill>
                <a:round/>
                <a:headEnd/>
                <a:tailEnd type="triangle" w="med" len="med"/>
              </a:ln>
            </p:spPr>
            <p:txBody>
              <a:bodyPr wrap="none" anchor="ctr"/>
              <a:lstStyle/>
              <a:p>
                <a:endParaRPr lang="tr-TR"/>
              </a:p>
            </p:txBody>
          </p:sp>
        </p:grpSp>
        <p:sp>
          <p:nvSpPr>
            <p:cNvPr id="42009" name="Rectangle 43"/>
            <p:cNvSpPr>
              <a:spLocks noChangeArrowheads="1"/>
            </p:cNvSpPr>
            <p:nvPr/>
          </p:nvSpPr>
          <p:spPr bwMode="auto">
            <a:xfrm>
              <a:off x="2352" y="3552"/>
              <a:ext cx="864" cy="442"/>
            </a:xfrm>
            <a:prstGeom prst="rect">
              <a:avLst/>
            </a:prstGeom>
            <a:noFill/>
            <a:ln w="9525" algn="ctr">
              <a:noFill/>
              <a:miter lim="800000"/>
              <a:headEnd/>
              <a:tailEnd/>
            </a:ln>
          </p:spPr>
          <p:txBody>
            <a:bodyPr>
              <a:spAutoFit/>
            </a:bodyPr>
            <a:lstStyle/>
            <a:p>
              <a:pPr algn="ctr"/>
              <a:r>
                <a:rPr lang="tr-TR" altLang="tr-TR" sz="1000" b="1">
                  <a:solidFill>
                    <a:schemeClr val="bg2"/>
                  </a:solidFill>
                </a:rPr>
                <a:t>Mekan</a:t>
              </a:r>
            </a:p>
            <a:p>
              <a:pPr algn="ctr"/>
              <a:r>
                <a:rPr lang="tr-TR" altLang="tr-TR" sz="1000" b="1">
                  <a:solidFill>
                    <a:schemeClr val="bg2"/>
                  </a:solidFill>
                </a:rPr>
                <a:t>İnsan</a:t>
              </a:r>
            </a:p>
            <a:p>
              <a:pPr algn="ctr"/>
              <a:r>
                <a:rPr lang="tr-TR" altLang="tr-TR" sz="1000" b="1">
                  <a:solidFill>
                    <a:schemeClr val="bg2"/>
                  </a:solidFill>
                </a:rPr>
                <a:t>Eğitim Sürekliliği</a:t>
              </a:r>
            </a:p>
          </p:txBody>
        </p:sp>
      </p:grpSp>
      <p:sp>
        <p:nvSpPr>
          <p:cNvPr id="41988" name="Rectangle 2"/>
          <p:cNvSpPr>
            <a:spLocks noChangeArrowheads="1"/>
          </p:cNvSpPr>
          <p:nvPr/>
        </p:nvSpPr>
        <p:spPr bwMode="auto">
          <a:xfrm>
            <a:off x="323850" y="4548188"/>
            <a:ext cx="8229600" cy="609600"/>
          </a:xfrm>
          <a:prstGeom prst="rect">
            <a:avLst/>
          </a:prstGeom>
          <a:noFill/>
          <a:ln w="9525">
            <a:noFill/>
            <a:miter lim="800000"/>
            <a:headEnd/>
            <a:tailEnd/>
          </a:ln>
        </p:spPr>
        <p:txBody>
          <a:bodyPr/>
          <a:lstStyle/>
          <a:p>
            <a:pPr marL="342900" indent="-342900">
              <a:lnSpc>
                <a:spcPct val="80000"/>
              </a:lnSpc>
              <a:spcBef>
                <a:spcPct val="20000"/>
              </a:spcBef>
              <a:buClr>
                <a:schemeClr val="hlink"/>
              </a:buClr>
              <a:buFont typeface="Wingdings" pitchFamily="2" charset="2"/>
              <a:buChar char="v"/>
            </a:pPr>
            <a:endParaRPr lang="tr-TR" altLang="tr-TR" sz="2800" b="1">
              <a:solidFill>
                <a:srgbClr val="000066"/>
              </a:solidFill>
            </a:endParaRPr>
          </a:p>
        </p:txBody>
      </p:sp>
      <p:sp>
        <p:nvSpPr>
          <p:cNvPr id="12" name="Text Box 10"/>
          <p:cNvSpPr txBox="1">
            <a:spLocks noChangeArrowheads="1"/>
          </p:cNvSpPr>
          <p:nvPr/>
        </p:nvSpPr>
        <p:spPr bwMode="auto">
          <a:xfrm>
            <a:off x="2849563" y="3881438"/>
            <a:ext cx="3810000" cy="2308225"/>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defRPr/>
            </a:pPr>
            <a:r>
              <a:rPr lang="tr-TR" altLang="tr-TR" sz="1800" b="1" dirty="0" smtClean="0">
                <a:solidFill>
                  <a:schemeClr val="accent1"/>
                </a:solidFill>
                <a:latin typeface="+mj-lt"/>
              </a:rPr>
              <a:t>Hasar görebilirliği belirleyen bileşenler</a:t>
            </a:r>
          </a:p>
          <a:p>
            <a:pPr algn="ctr" eaLnBrk="1" hangingPunct="1">
              <a:spcBef>
                <a:spcPct val="50000"/>
              </a:spcBef>
              <a:buFontTx/>
              <a:buNone/>
              <a:defRPr/>
            </a:pPr>
            <a:r>
              <a:rPr lang="tr-TR" altLang="tr-TR" sz="1800" b="1" dirty="0" smtClean="0">
                <a:solidFill>
                  <a:schemeClr val="folHlink"/>
                </a:solidFill>
                <a:latin typeface="+mj-lt"/>
              </a:rPr>
              <a:t>İnsan Yoğunluğu</a:t>
            </a:r>
          </a:p>
          <a:p>
            <a:pPr algn="ctr" eaLnBrk="1" hangingPunct="1">
              <a:spcBef>
                <a:spcPct val="50000"/>
              </a:spcBef>
              <a:buFontTx/>
              <a:buNone/>
              <a:defRPr/>
            </a:pPr>
            <a:r>
              <a:rPr lang="tr-TR" altLang="tr-TR" sz="1800" b="1" dirty="0" smtClean="0">
                <a:solidFill>
                  <a:schemeClr val="folHlink"/>
                </a:solidFill>
                <a:latin typeface="+mj-lt"/>
              </a:rPr>
              <a:t>Bina standartları</a:t>
            </a:r>
          </a:p>
          <a:p>
            <a:pPr algn="r" eaLnBrk="1" hangingPunct="1">
              <a:spcBef>
                <a:spcPct val="50000"/>
              </a:spcBef>
              <a:buFontTx/>
              <a:buNone/>
              <a:defRPr/>
            </a:pPr>
            <a:r>
              <a:rPr lang="tr-TR" altLang="tr-TR" sz="1800" b="1" dirty="0" smtClean="0">
                <a:solidFill>
                  <a:schemeClr val="folHlink"/>
                </a:solidFill>
                <a:latin typeface="+mj-lt"/>
              </a:rPr>
              <a:t>Savunmasız ve eğitimsiz bireyler</a:t>
            </a:r>
          </a:p>
          <a:p>
            <a:pPr algn="ctr" eaLnBrk="1" hangingPunct="1">
              <a:spcBef>
                <a:spcPct val="50000"/>
              </a:spcBef>
              <a:buFontTx/>
              <a:buNone/>
              <a:defRPr/>
            </a:pPr>
            <a:r>
              <a:rPr lang="tr-TR" altLang="tr-TR" sz="1800" b="1" dirty="0" smtClean="0">
                <a:solidFill>
                  <a:schemeClr val="folHlink"/>
                </a:solidFill>
                <a:latin typeface="+mj-lt"/>
              </a:rPr>
              <a:t>İç kaynaklar, vs.</a:t>
            </a:r>
          </a:p>
        </p:txBody>
      </p:sp>
      <p:sp>
        <p:nvSpPr>
          <p:cNvPr id="41990" name="Oval 7"/>
          <p:cNvSpPr>
            <a:spLocks noChangeArrowheads="1"/>
          </p:cNvSpPr>
          <p:nvPr/>
        </p:nvSpPr>
        <p:spPr bwMode="auto">
          <a:xfrm>
            <a:off x="6343650" y="2262188"/>
            <a:ext cx="1981200" cy="1828800"/>
          </a:xfrm>
          <a:prstGeom prst="ellipse">
            <a:avLst/>
          </a:prstGeom>
          <a:solidFill>
            <a:srgbClr val="FF6600"/>
          </a:solidFill>
          <a:ln w="9525" algn="ctr">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endParaRPr lang="tr-TR" altLang="tr-TR" sz="1200" b="1" dirty="0" smtClean="0">
              <a:solidFill>
                <a:schemeClr val="bg2"/>
              </a:solidFill>
              <a:latin typeface="Comic Sans MS" pitchFamily="66" charset="0"/>
              <a:cs typeface="Arial" charset="0"/>
            </a:endParaRPr>
          </a:p>
          <a:p>
            <a:pPr algn="ctr" eaLnBrk="1" hangingPunct="1">
              <a:spcBef>
                <a:spcPct val="0"/>
              </a:spcBef>
              <a:buFontTx/>
              <a:buNone/>
              <a:defRPr/>
            </a:pPr>
            <a:r>
              <a:rPr lang="tr-TR" altLang="tr-TR" sz="1600" b="1" dirty="0" smtClean="0">
                <a:solidFill>
                  <a:schemeClr val="bg2"/>
                </a:solidFill>
                <a:latin typeface="+mj-lt"/>
                <a:cs typeface="Arial" charset="0"/>
              </a:rPr>
              <a:t>Deprem</a:t>
            </a:r>
          </a:p>
          <a:p>
            <a:pPr algn="ctr" eaLnBrk="1" hangingPunct="1">
              <a:spcBef>
                <a:spcPct val="0"/>
              </a:spcBef>
              <a:buFontTx/>
              <a:buNone/>
              <a:defRPr/>
            </a:pPr>
            <a:r>
              <a:rPr lang="tr-TR" altLang="tr-TR" sz="1600" b="1" dirty="0" smtClean="0">
                <a:solidFill>
                  <a:schemeClr val="bg2"/>
                </a:solidFill>
                <a:latin typeface="+mj-lt"/>
                <a:cs typeface="Arial" charset="0"/>
              </a:rPr>
              <a:t>Sel</a:t>
            </a:r>
          </a:p>
          <a:p>
            <a:pPr algn="ctr" eaLnBrk="1" hangingPunct="1">
              <a:spcBef>
                <a:spcPct val="0"/>
              </a:spcBef>
              <a:buFontTx/>
              <a:buNone/>
              <a:defRPr/>
            </a:pPr>
            <a:r>
              <a:rPr lang="tr-TR" altLang="tr-TR" sz="1600" b="1" dirty="0" smtClean="0">
                <a:solidFill>
                  <a:schemeClr val="bg2"/>
                </a:solidFill>
                <a:latin typeface="+mj-lt"/>
                <a:cs typeface="Arial" charset="0"/>
              </a:rPr>
              <a:t>Yangın- Patlama</a:t>
            </a:r>
          </a:p>
          <a:p>
            <a:pPr algn="ctr" eaLnBrk="1" hangingPunct="1">
              <a:spcBef>
                <a:spcPct val="0"/>
              </a:spcBef>
              <a:buFontTx/>
              <a:buNone/>
              <a:defRPr/>
            </a:pPr>
            <a:r>
              <a:rPr lang="tr-TR" altLang="tr-TR" sz="1600" b="1" dirty="0" smtClean="0">
                <a:solidFill>
                  <a:schemeClr val="bg2"/>
                </a:solidFill>
                <a:latin typeface="+mj-lt"/>
                <a:cs typeface="Arial" charset="0"/>
              </a:rPr>
              <a:t>Yıldırım</a:t>
            </a:r>
          </a:p>
          <a:p>
            <a:pPr algn="ctr" eaLnBrk="1" hangingPunct="1">
              <a:spcBef>
                <a:spcPct val="0"/>
              </a:spcBef>
              <a:buFontTx/>
              <a:buNone/>
              <a:defRPr/>
            </a:pPr>
            <a:r>
              <a:rPr lang="tr-TR" altLang="tr-TR" sz="1600" b="1" dirty="0" smtClean="0">
                <a:solidFill>
                  <a:schemeClr val="bg2"/>
                </a:solidFill>
                <a:latin typeface="+mj-lt"/>
                <a:cs typeface="Arial" charset="0"/>
              </a:rPr>
              <a:t>Sabotaj</a:t>
            </a:r>
          </a:p>
          <a:p>
            <a:pPr algn="ctr" eaLnBrk="1" hangingPunct="1">
              <a:spcBef>
                <a:spcPct val="0"/>
              </a:spcBef>
              <a:buFontTx/>
              <a:buNone/>
              <a:defRPr/>
            </a:pPr>
            <a:r>
              <a:rPr lang="tr-TR" altLang="tr-TR" sz="1600" b="1" dirty="0" smtClean="0">
                <a:solidFill>
                  <a:schemeClr val="bg2"/>
                </a:solidFill>
                <a:latin typeface="+mj-lt"/>
                <a:cs typeface="Arial" charset="0"/>
              </a:rPr>
              <a:t>Hava Koşulları</a:t>
            </a:r>
          </a:p>
          <a:p>
            <a:pPr algn="ctr" eaLnBrk="1" hangingPunct="1">
              <a:spcBef>
                <a:spcPct val="0"/>
              </a:spcBef>
              <a:buFontTx/>
              <a:buNone/>
              <a:defRPr/>
            </a:pPr>
            <a:r>
              <a:rPr lang="tr-TR" altLang="tr-TR" sz="1600" b="1" dirty="0" smtClean="0">
                <a:solidFill>
                  <a:schemeClr val="bg2"/>
                </a:solidFill>
                <a:latin typeface="+mj-lt"/>
                <a:cs typeface="Arial" charset="0"/>
              </a:rPr>
              <a:t>Ulaşım Kazaları</a:t>
            </a:r>
          </a:p>
          <a:p>
            <a:pPr algn="ctr" eaLnBrk="1" hangingPunct="1">
              <a:spcBef>
                <a:spcPct val="0"/>
              </a:spcBef>
              <a:buFontTx/>
              <a:buNone/>
              <a:defRPr/>
            </a:pPr>
            <a:r>
              <a:rPr lang="tr-TR" altLang="tr-TR" sz="1200" b="1" dirty="0" smtClean="0">
                <a:solidFill>
                  <a:schemeClr val="bg2"/>
                </a:solidFill>
                <a:latin typeface="Comic Sans MS" pitchFamily="66" charset="0"/>
                <a:cs typeface="Arial" charset="0"/>
              </a:rPr>
              <a:t>…</a:t>
            </a:r>
          </a:p>
          <a:p>
            <a:pPr algn="ctr" eaLnBrk="1" hangingPunct="1">
              <a:lnSpc>
                <a:spcPct val="150000"/>
              </a:lnSpc>
              <a:spcBef>
                <a:spcPct val="0"/>
              </a:spcBef>
              <a:buFontTx/>
              <a:buNone/>
              <a:defRPr/>
            </a:pPr>
            <a:endParaRPr lang="tr-TR" altLang="tr-TR" sz="1100" b="1" dirty="0" smtClean="0">
              <a:solidFill>
                <a:schemeClr val="bg2"/>
              </a:solidFill>
              <a:latin typeface="Comic Sans MS" pitchFamily="66" charset="0"/>
              <a:cs typeface="Arial" charset="0"/>
            </a:endParaRPr>
          </a:p>
        </p:txBody>
      </p:sp>
      <p:sp>
        <p:nvSpPr>
          <p:cNvPr id="41991" name="Line 11"/>
          <p:cNvSpPr>
            <a:spLocks noChangeShapeType="1"/>
          </p:cNvSpPr>
          <p:nvPr/>
        </p:nvSpPr>
        <p:spPr bwMode="auto">
          <a:xfrm flipV="1">
            <a:off x="7258050" y="4167188"/>
            <a:ext cx="0" cy="685800"/>
          </a:xfrm>
          <a:prstGeom prst="line">
            <a:avLst/>
          </a:prstGeom>
          <a:noFill/>
          <a:ln w="38100">
            <a:solidFill>
              <a:schemeClr val="tx1"/>
            </a:solidFill>
            <a:round/>
            <a:headEnd/>
            <a:tailEnd type="triangle" w="med" len="med"/>
          </a:ln>
        </p:spPr>
        <p:txBody>
          <a:bodyPr wrap="none" anchor="ctr"/>
          <a:lstStyle/>
          <a:p>
            <a:endParaRPr lang="tr-TR"/>
          </a:p>
        </p:txBody>
      </p:sp>
      <p:sp>
        <p:nvSpPr>
          <p:cNvPr id="41992" name="Text Box 13"/>
          <p:cNvSpPr txBox="1">
            <a:spLocks noChangeArrowheads="1"/>
          </p:cNvSpPr>
          <p:nvPr/>
        </p:nvSpPr>
        <p:spPr bwMode="auto">
          <a:xfrm>
            <a:off x="7258050" y="4167188"/>
            <a:ext cx="1676400" cy="708025"/>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defRPr/>
            </a:pPr>
            <a:r>
              <a:rPr lang="tr-TR" altLang="tr-TR" sz="1600" b="1" dirty="0" smtClean="0">
                <a:solidFill>
                  <a:srgbClr val="FF6600"/>
                </a:solidFill>
                <a:latin typeface="+mj-lt"/>
              </a:rPr>
              <a:t>Oluşum Sıklığı</a:t>
            </a:r>
          </a:p>
          <a:p>
            <a:pPr eaLnBrk="1" hangingPunct="1">
              <a:spcBef>
                <a:spcPct val="50000"/>
              </a:spcBef>
              <a:buFontTx/>
              <a:buNone/>
              <a:defRPr/>
            </a:pPr>
            <a:r>
              <a:rPr lang="tr-TR" altLang="tr-TR" sz="1600" b="1" dirty="0" smtClean="0">
                <a:solidFill>
                  <a:srgbClr val="FF6600"/>
                </a:solidFill>
                <a:latin typeface="+mj-lt"/>
              </a:rPr>
              <a:t>Etki derecesi</a:t>
            </a:r>
          </a:p>
        </p:txBody>
      </p:sp>
      <p:grpSp>
        <p:nvGrpSpPr>
          <p:cNvPr id="4" name="Group 41"/>
          <p:cNvGrpSpPr>
            <a:grpSpLocks/>
          </p:cNvGrpSpPr>
          <p:nvPr/>
        </p:nvGrpSpPr>
        <p:grpSpPr bwMode="auto">
          <a:xfrm>
            <a:off x="704850" y="2185988"/>
            <a:ext cx="5638800" cy="2209800"/>
            <a:chOff x="528" y="1488"/>
            <a:chExt cx="3552" cy="1392"/>
          </a:xfrm>
        </p:grpSpPr>
        <p:sp>
          <p:nvSpPr>
            <p:cNvPr id="41994" name="Oval 14"/>
            <p:cNvSpPr>
              <a:spLocks noChangeArrowheads="1"/>
            </p:cNvSpPr>
            <p:nvPr/>
          </p:nvSpPr>
          <p:spPr bwMode="auto">
            <a:xfrm>
              <a:off x="816" y="1728"/>
              <a:ext cx="864" cy="864"/>
            </a:xfrm>
            <a:prstGeom prst="ellipse">
              <a:avLst/>
            </a:prstGeom>
            <a:solidFill>
              <a:srgbClr val="339966"/>
            </a:solidFill>
            <a:ln w="9525" algn="ctr">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ctr" eaLnBrk="1" hangingPunct="1">
                <a:lnSpc>
                  <a:spcPct val="150000"/>
                </a:lnSpc>
                <a:spcBef>
                  <a:spcPct val="0"/>
                </a:spcBef>
                <a:buFontTx/>
                <a:buNone/>
                <a:defRPr/>
              </a:pPr>
              <a:r>
                <a:rPr lang="tr-TR" altLang="tr-TR" sz="1400" b="1" dirty="0" smtClean="0">
                  <a:solidFill>
                    <a:schemeClr val="bg2"/>
                  </a:solidFill>
                  <a:latin typeface="+mj-lt"/>
                  <a:cs typeface="Arial" charset="0"/>
                </a:rPr>
                <a:t>Mekân</a:t>
              </a:r>
            </a:p>
            <a:p>
              <a:pPr algn="ctr" eaLnBrk="1" hangingPunct="1">
                <a:lnSpc>
                  <a:spcPct val="150000"/>
                </a:lnSpc>
                <a:spcBef>
                  <a:spcPct val="0"/>
                </a:spcBef>
                <a:buFontTx/>
                <a:buNone/>
                <a:defRPr/>
              </a:pPr>
              <a:r>
                <a:rPr lang="tr-TR" altLang="tr-TR" sz="1400" b="1" dirty="0" smtClean="0">
                  <a:solidFill>
                    <a:schemeClr val="bg2"/>
                  </a:solidFill>
                  <a:latin typeface="+mj-lt"/>
                  <a:cs typeface="Arial" charset="0"/>
                </a:rPr>
                <a:t>İnsan</a:t>
              </a:r>
            </a:p>
            <a:p>
              <a:pPr algn="ctr" eaLnBrk="1" hangingPunct="1">
                <a:lnSpc>
                  <a:spcPct val="150000"/>
                </a:lnSpc>
                <a:spcBef>
                  <a:spcPct val="0"/>
                </a:spcBef>
                <a:buFontTx/>
                <a:buNone/>
                <a:defRPr/>
              </a:pPr>
              <a:r>
                <a:rPr lang="tr-TR" altLang="tr-TR" sz="1400" b="1" dirty="0" smtClean="0">
                  <a:solidFill>
                    <a:schemeClr val="bg2"/>
                  </a:solidFill>
                  <a:latin typeface="+mj-lt"/>
                  <a:cs typeface="Arial" charset="0"/>
                </a:rPr>
                <a:t>Eğitim Sürekliliği</a:t>
              </a:r>
            </a:p>
          </p:txBody>
        </p:sp>
        <p:sp>
          <p:nvSpPr>
            <p:cNvPr id="41995" name="Line 15"/>
            <p:cNvSpPr>
              <a:spLocks noChangeShapeType="1"/>
            </p:cNvSpPr>
            <p:nvPr/>
          </p:nvSpPr>
          <p:spPr bwMode="auto">
            <a:xfrm flipH="1">
              <a:off x="1632" y="2256"/>
              <a:ext cx="2448" cy="0"/>
            </a:xfrm>
            <a:prstGeom prst="line">
              <a:avLst/>
            </a:prstGeom>
            <a:noFill/>
            <a:ln w="57150">
              <a:solidFill>
                <a:srgbClr val="339966"/>
              </a:solidFill>
              <a:round/>
              <a:headEnd/>
              <a:tailEnd type="triangle" w="med" len="med"/>
            </a:ln>
          </p:spPr>
          <p:txBody>
            <a:bodyPr wrap="none" anchor="ctr"/>
            <a:lstStyle/>
            <a:p>
              <a:endParaRPr lang="tr-TR"/>
            </a:p>
          </p:txBody>
        </p:sp>
        <p:grpSp>
          <p:nvGrpSpPr>
            <p:cNvPr id="41996" name="Group 35"/>
            <p:cNvGrpSpPr>
              <a:grpSpLocks/>
            </p:cNvGrpSpPr>
            <p:nvPr/>
          </p:nvGrpSpPr>
          <p:grpSpPr bwMode="auto">
            <a:xfrm>
              <a:off x="528" y="1488"/>
              <a:ext cx="1440" cy="1392"/>
              <a:chOff x="816" y="1392"/>
              <a:chExt cx="1440" cy="1392"/>
            </a:xfrm>
          </p:grpSpPr>
          <p:sp>
            <p:nvSpPr>
              <p:cNvPr id="41997" name="Line 20"/>
              <p:cNvSpPr>
                <a:spLocks noChangeShapeType="1"/>
              </p:cNvSpPr>
              <p:nvPr/>
            </p:nvSpPr>
            <p:spPr bwMode="auto">
              <a:xfrm>
                <a:off x="1296" y="1392"/>
                <a:ext cx="96" cy="192"/>
              </a:xfrm>
              <a:prstGeom prst="line">
                <a:avLst/>
              </a:prstGeom>
              <a:noFill/>
              <a:ln w="28575">
                <a:solidFill>
                  <a:schemeClr val="tx1"/>
                </a:solidFill>
                <a:prstDash val="dashDot"/>
                <a:round/>
                <a:headEnd/>
                <a:tailEnd type="stealth" w="med" len="med"/>
              </a:ln>
            </p:spPr>
            <p:txBody>
              <a:bodyPr wrap="none" anchor="ctr"/>
              <a:lstStyle/>
              <a:p>
                <a:endParaRPr lang="tr-TR"/>
              </a:p>
            </p:txBody>
          </p:sp>
          <p:sp>
            <p:nvSpPr>
              <p:cNvPr id="41998" name="Line 23"/>
              <p:cNvSpPr>
                <a:spLocks noChangeShapeType="1"/>
              </p:cNvSpPr>
              <p:nvPr/>
            </p:nvSpPr>
            <p:spPr bwMode="auto">
              <a:xfrm flipH="1">
                <a:off x="1968" y="1680"/>
                <a:ext cx="192" cy="144"/>
              </a:xfrm>
              <a:prstGeom prst="line">
                <a:avLst/>
              </a:prstGeom>
              <a:noFill/>
              <a:ln w="28575">
                <a:solidFill>
                  <a:schemeClr val="tx1"/>
                </a:solidFill>
                <a:prstDash val="dashDot"/>
                <a:round/>
                <a:headEnd/>
                <a:tailEnd type="stealth" w="med" len="med"/>
              </a:ln>
            </p:spPr>
            <p:txBody>
              <a:bodyPr wrap="none" anchor="ctr"/>
              <a:lstStyle/>
              <a:p>
                <a:endParaRPr lang="tr-TR"/>
              </a:p>
            </p:txBody>
          </p:sp>
          <p:sp>
            <p:nvSpPr>
              <p:cNvPr id="41999" name="Line 24"/>
              <p:cNvSpPr>
                <a:spLocks noChangeShapeType="1"/>
              </p:cNvSpPr>
              <p:nvPr/>
            </p:nvSpPr>
            <p:spPr bwMode="auto">
              <a:xfrm flipV="1">
                <a:off x="1104" y="2496"/>
                <a:ext cx="144" cy="144"/>
              </a:xfrm>
              <a:prstGeom prst="line">
                <a:avLst/>
              </a:prstGeom>
              <a:noFill/>
              <a:ln w="28575">
                <a:solidFill>
                  <a:schemeClr val="tx1"/>
                </a:solidFill>
                <a:prstDash val="dashDot"/>
                <a:round/>
                <a:headEnd/>
                <a:tailEnd type="stealth" w="med" len="med"/>
              </a:ln>
            </p:spPr>
            <p:txBody>
              <a:bodyPr wrap="none" anchor="ctr"/>
              <a:lstStyle/>
              <a:p>
                <a:endParaRPr lang="tr-TR"/>
              </a:p>
            </p:txBody>
          </p:sp>
          <p:sp>
            <p:nvSpPr>
              <p:cNvPr id="42000" name="Line 25"/>
              <p:cNvSpPr>
                <a:spLocks noChangeShapeType="1"/>
              </p:cNvSpPr>
              <p:nvPr/>
            </p:nvSpPr>
            <p:spPr bwMode="auto">
              <a:xfrm flipH="1" flipV="1">
                <a:off x="1728" y="2544"/>
                <a:ext cx="96" cy="192"/>
              </a:xfrm>
              <a:prstGeom prst="line">
                <a:avLst/>
              </a:prstGeom>
              <a:noFill/>
              <a:ln w="28575">
                <a:solidFill>
                  <a:schemeClr val="tx1"/>
                </a:solidFill>
                <a:prstDash val="dashDot"/>
                <a:round/>
                <a:headEnd/>
                <a:tailEnd type="stealth" w="med" len="med"/>
              </a:ln>
            </p:spPr>
            <p:txBody>
              <a:bodyPr wrap="none" anchor="ctr"/>
              <a:lstStyle/>
              <a:p>
                <a:endParaRPr lang="tr-TR"/>
              </a:p>
            </p:txBody>
          </p:sp>
          <p:sp>
            <p:nvSpPr>
              <p:cNvPr id="42001" name="Line 27"/>
              <p:cNvSpPr>
                <a:spLocks noChangeShapeType="1"/>
              </p:cNvSpPr>
              <p:nvPr/>
            </p:nvSpPr>
            <p:spPr bwMode="auto">
              <a:xfrm>
                <a:off x="816" y="2064"/>
                <a:ext cx="240" cy="0"/>
              </a:xfrm>
              <a:prstGeom prst="line">
                <a:avLst/>
              </a:prstGeom>
              <a:noFill/>
              <a:ln w="28575">
                <a:solidFill>
                  <a:schemeClr val="tx1"/>
                </a:solidFill>
                <a:prstDash val="dashDot"/>
                <a:round/>
                <a:headEnd/>
                <a:tailEnd type="stealth" w="med" len="med"/>
              </a:ln>
            </p:spPr>
            <p:txBody>
              <a:bodyPr wrap="none" anchor="ctr"/>
              <a:lstStyle/>
              <a:p>
                <a:endParaRPr lang="tr-TR"/>
              </a:p>
            </p:txBody>
          </p:sp>
          <p:sp>
            <p:nvSpPr>
              <p:cNvPr id="42002" name="Line 29"/>
              <p:cNvSpPr>
                <a:spLocks noChangeShapeType="1"/>
              </p:cNvSpPr>
              <p:nvPr/>
            </p:nvSpPr>
            <p:spPr bwMode="auto">
              <a:xfrm flipH="1">
                <a:off x="2064" y="2064"/>
                <a:ext cx="192" cy="0"/>
              </a:xfrm>
              <a:prstGeom prst="line">
                <a:avLst/>
              </a:prstGeom>
              <a:noFill/>
              <a:ln w="28575">
                <a:solidFill>
                  <a:schemeClr val="tx1"/>
                </a:solidFill>
                <a:prstDash val="dashDot"/>
                <a:round/>
                <a:headEnd/>
                <a:tailEnd type="stealth" w="med" len="med"/>
              </a:ln>
            </p:spPr>
            <p:txBody>
              <a:bodyPr wrap="none" anchor="ctr"/>
              <a:lstStyle/>
              <a:p>
                <a:endParaRPr lang="tr-TR"/>
              </a:p>
            </p:txBody>
          </p:sp>
          <p:sp>
            <p:nvSpPr>
              <p:cNvPr id="42003" name="Line 30"/>
              <p:cNvSpPr>
                <a:spLocks noChangeShapeType="1"/>
              </p:cNvSpPr>
              <p:nvPr/>
            </p:nvSpPr>
            <p:spPr bwMode="auto">
              <a:xfrm flipH="1" flipV="1">
                <a:off x="1968" y="2352"/>
                <a:ext cx="192" cy="96"/>
              </a:xfrm>
              <a:prstGeom prst="line">
                <a:avLst/>
              </a:prstGeom>
              <a:noFill/>
              <a:ln w="28575">
                <a:solidFill>
                  <a:schemeClr val="tx1"/>
                </a:solidFill>
                <a:prstDash val="dashDot"/>
                <a:round/>
                <a:headEnd/>
                <a:tailEnd type="stealth" w="med" len="med"/>
              </a:ln>
            </p:spPr>
            <p:txBody>
              <a:bodyPr wrap="none" anchor="ctr"/>
              <a:lstStyle/>
              <a:p>
                <a:endParaRPr lang="tr-TR"/>
              </a:p>
            </p:txBody>
          </p:sp>
          <p:sp>
            <p:nvSpPr>
              <p:cNvPr id="42004" name="Line 31"/>
              <p:cNvSpPr>
                <a:spLocks noChangeShapeType="1"/>
              </p:cNvSpPr>
              <p:nvPr/>
            </p:nvSpPr>
            <p:spPr bwMode="auto">
              <a:xfrm>
                <a:off x="960" y="1584"/>
                <a:ext cx="192" cy="144"/>
              </a:xfrm>
              <a:prstGeom prst="line">
                <a:avLst/>
              </a:prstGeom>
              <a:noFill/>
              <a:ln w="28575">
                <a:solidFill>
                  <a:schemeClr val="tx1"/>
                </a:solidFill>
                <a:prstDash val="dashDot"/>
                <a:round/>
                <a:headEnd/>
                <a:tailEnd type="stealth" w="med" len="med"/>
              </a:ln>
            </p:spPr>
            <p:txBody>
              <a:bodyPr wrap="none" anchor="ctr"/>
              <a:lstStyle/>
              <a:p>
                <a:endParaRPr lang="tr-TR"/>
              </a:p>
            </p:txBody>
          </p:sp>
          <p:sp>
            <p:nvSpPr>
              <p:cNvPr id="42005" name="Line 32"/>
              <p:cNvSpPr>
                <a:spLocks noChangeShapeType="1"/>
              </p:cNvSpPr>
              <p:nvPr/>
            </p:nvSpPr>
            <p:spPr bwMode="auto">
              <a:xfrm flipH="1">
                <a:off x="1680" y="1392"/>
                <a:ext cx="96" cy="240"/>
              </a:xfrm>
              <a:prstGeom prst="line">
                <a:avLst/>
              </a:prstGeom>
              <a:noFill/>
              <a:ln w="28575">
                <a:solidFill>
                  <a:schemeClr val="tx1"/>
                </a:solidFill>
                <a:prstDash val="dashDot"/>
                <a:round/>
                <a:headEnd/>
                <a:tailEnd type="stealth" w="med" len="med"/>
              </a:ln>
            </p:spPr>
            <p:txBody>
              <a:bodyPr wrap="none" anchor="ctr"/>
              <a:lstStyle/>
              <a:p>
                <a:endParaRPr lang="tr-TR"/>
              </a:p>
            </p:txBody>
          </p:sp>
          <p:sp>
            <p:nvSpPr>
              <p:cNvPr id="42006" name="Line 33"/>
              <p:cNvSpPr>
                <a:spLocks noChangeShapeType="1"/>
              </p:cNvSpPr>
              <p:nvPr/>
            </p:nvSpPr>
            <p:spPr bwMode="auto">
              <a:xfrm flipV="1">
                <a:off x="912" y="2304"/>
                <a:ext cx="144" cy="48"/>
              </a:xfrm>
              <a:prstGeom prst="line">
                <a:avLst/>
              </a:prstGeom>
              <a:noFill/>
              <a:ln w="28575">
                <a:solidFill>
                  <a:schemeClr val="tx1"/>
                </a:solidFill>
                <a:prstDash val="dashDot"/>
                <a:round/>
                <a:headEnd/>
                <a:tailEnd type="stealth" w="med" len="med"/>
              </a:ln>
            </p:spPr>
            <p:txBody>
              <a:bodyPr wrap="none" anchor="ctr"/>
              <a:lstStyle/>
              <a:p>
                <a:endParaRPr lang="tr-TR"/>
              </a:p>
            </p:txBody>
          </p:sp>
          <p:sp>
            <p:nvSpPr>
              <p:cNvPr id="42007" name="Line 34"/>
              <p:cNvSpPr>
                <a:spLocks noChangeShapeType="1"/>
              </p:cNvSpPr>
              <p:nvPr/>
            </p:nvSpPr>
            <p:spPr bwMode="auto">
              <a:xfrm flipV="1">
                <a:off x="1440" y="2592"/>
                <a:ext cx="48" cy="192"/>
              </a:xfrm>
              <a:prstGeom prst="line">
                <a:avLst/>
              </a:prstGeom>
              <a:noFill/>
              <a:ln w="28575">
                <a:solidFill>
                  <a:schemeClr val="tx1"/>
                </a:solidFill>
                <a:prstDash val="dashDot"/>
                <a:round/>
                <a:headEnd/>
                <a:tailEnd type="stealth" w="med" len="med"/>
              </a:ln>
            </p:spPr>
            <p:txBody>
              <a:bodyPr wrap="none" anchor="ctr"/>
              <a:lstStyle/>
              <a:p>
                <a:endParaRPr lang="tr-T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Başlık 1"/>
          <p:cNvSpPr>
            <a:spLocks noGrp="1"/>
          </p:cNvSpPr>
          <p:nvPr>
            <p:ph type="title"/>
          </p:nvPr>
        </p:nvSpPr>
        <p:spPr>
          <a:xfrm>
            <a:off x="130175" y="-23813"/>
            <a:ext cx="5562600" cy="1143001"/>
          </a:xfrm>
        </p:spPr>
        <p:txBody>
          <a:bodyPr/>
          <a:lstStyle/>
          <a:p>
            <a:pPr eaLnBrk="1" hangingPunct="1"/>
            <a:r>
              <a:rPr lang="tr-TR" altLang="tr-TR" smtClean="0">
                <a:latin typeface="Arial" charset="0"/>
                <a:cs typeface="Arial" charset="0"/>
              </a:rPr>
              <a:t>Zarar Görebilirlik</a:t>
            </a:r>
          </a:p>
        </p:txBody>
      </p:sp>
      <p:graphicFrame>
        <p:nvGraphicFramePr>
          <p:cNvPr id="5" name="Group 54"/>
          <p:cNvGraphicFramePr>
            <a:graphicFrameLocks noGrp="1"/>
          </p:cNvGraphicFramePr>
          <p:nvPr/>
        </p:nvGraphicFramePr>
        <p:xfrm>
          <a:off x="107950" y="908050"/>
          <a:ext cx="8420100" cy="5824538"/>
        </p:xfrm>
        <a:graphic>
          <a:graphicData uri="http://schemas.openxmlformats.org/drawingml/2006/table">
            <a:tbl>
              <a:tblPr/>
              <a:tblGrid>
                <a:gridCol w="8420100"/>
              </a:tblGrid>
              <a:tr h="36005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Arial" charset="0"/>
                          <a:hlinkClick r:id="rId3" action="ppaction://hlinkfile"/>
                        </a:rPr>
                        <a:t>Her bir Tehlike için Mekân, İnsan, ve Eğitim Sürekliliğinin Zarar Görebilirliği</a:t>
                      </a:r>
                      <a:endParaRPr kumimoji="0" lang="tr-TR" altLang="tr-TR" sz="1100" b="1" i="0" u="none" strike="noStrike" cap="none" normalizeH="0" baseline="0" dirty="0" smtClean="0">
                        <a:ln>
                          <a:noFill/>
                        </a:ln>
                        <a:solidFill>
                          <a:schemeClr val="tx1"/>
                        </a:solidFill>
                        <a:effectLst/>
                        <a:latin typeface="+mj-lt"/>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rgbClr val="FF3300"/>
                          </a:solidFill>
                          <a:effectLst/>
                          <a:latin typeface="+mj-lt"/>
                          <a:cs typeface="Times New Roman" pitchFamily="18" charset="0"/>
                        </a:rPr>
                        <a:t>ETKİLEME ŞİDDETİ</a:t>
                      </a:r>
                      <a:endParaRPr kumimoji="0" lang="tr-TR" altLang="tr-TR" sz="1100" b="0" i="0" u="none" strike="noStrike" cap="none" normalizeH="0" baseline="0" dirty="0" smtClean="0">
                        <a:ln>
                          <a:noFill/>
                        </a:ln>
                        <a:solidFill>
                          <a:srgbClr val="FF3300"/>
                        </a:solidFill>
                        <a:effectLst/>
                        <a:latin typeface="+mj-lt"/>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Felaket </a:t>
                      </a:r>
                      <a:r>
                        <a:rPr kumimoji="0" lang="tr-TR" altLang="tr-TR" sz="1100" b="0" i="0" u="none" strike="noStrike" cap="none" normalizeH="0" baseline="0" dirty="0" smtClean="0">
                          <a:ln>
                            <a:noFill/>
                          </a:ln>
                          <a:solidFill>
                            <a:schemeClr val="tx1"/>
                          </a:solidFill>
                          <a:effectLst/>
                          <a:latin typeface="+mj-lt"/>
                          <a:cs typeface="Times New Roman" pitchFamily="18" charset="0"/>
                        </a:rPr>
                        <a:t>%50’den fazla zarar, çok sayıda ölüm, 30 günden fazla süreli etki</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Kritik </a:t>
                      </a:r>
                      <a:r>
                        <a:rPr kumimoji="0" lang="tr-TR" altLang="tr-TR" sz="1100" b="0" i="0" u="none" strike="noStrike" cap="none" normalizeH="0" baseline="0" dirty="0" smtClean="0">
                          <a:ln>
                            <a:noFill/>
                          </a:ln>
                          <a:solidFill>
                            <a:schemeClr val="tx1"/>
                          </a:solidFill>
                          <a:effectLst/>
                          <a:latin typeface="+mj-lt"/>
                          <a:cs typeface="Times New Roman" pitchFamily="18" charset="0"/>
                        </a:rPr>
                        <a:t>%25 -%50 zarar, kalıcı sakatlanmalar, 2 hafta süreli etki</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Sınırlı </a:t>
                      </a:r>
                      <a:r>
                        <a:rPr kumimoji="0" lang="tr-TR" altLang="tr-TR" sz="1100" b="0" i="0" u="none" strike="noStrike" cap="none" normalizeH="0" baseline="0" dirty="0" smtClean="0">
                          <a:ln>
                            <a:noFill/>
                          </a:ln>
                          <a:solidFill>
                            <a:schemeClr val="tx1"/>
                          </a:solidFill>
                          <a:effectLst/>
                          <a:latin typeface="+mj-lt"/>
                          <a:cs typeface="Times New Roman" pitchFamily="18" charset="0"/>
                        </a:rPr>
                        <a:t>%10 -%25 zarar, yaralanmalar, 1 hafta süreli etki</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Önemsiz </a:t>
                      </a:r>
                      <a:r>
                        <a:rPr kumimoji="0" lang="tr-TR" altLang="tr-TR" sz="1100" b="0" i="0" u="none" strike="noStrike" cap="none" normalizeH="0" baseline="0" dirty="0" smtClean="0">
                          <a:ln>
                            <a:noFill/>
                          </a:ln>
                          <a:solidFill>
                            <a:schemeClr val="tx1"/>
                          </a:solidFill>
                          <a:effectLst/>
                          <a:latin typeface="+mj-lt"/>
                          <a:cs typeface="Times New Roman" pitchFamily="18" charset="0"/>
                        </a:rPr>
                        <a:t>%10’dan az zarar, 24 saat veya daha kısa süreli etki</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rgbClr val="FF3300"/>
                          </a:solidFill>
                          <a:effectLst/>
                          <a:latin typeface="+mj-lt"/>
                          <a:cs typeface="Times New Roman" pitchFamily="18" charset="0"/>
                        </a:rPr>
                        <a:t>OLUŞUM SIKLIĞI /OLASILIĞI</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Yüksek </a:t>
                      </a:r>
                      <a:r>
                        <a:rPr kumimoji="0" lang="tr-TR" altLang="tr-TR" sz="1100" b="0" i="0" u="none" strike="noStrike" cap="none" normalizeH="0" baseline="0" dirty="0" smtClean="0">
                          <a:ln>
                            <a:noFill/>
                          </a:ln>
                          <a:solidFill>
                            <a:schemeClr val="tx1"/>
                          </a:solidFill>
                          <a:effectLst/>
                          <a:latin typeface="+mj-lt"/>
                          <a:cs typeface="Times New Roman" pitchFamily="18" charset="0"/>
                        </a:rPr>
                        <a:t>Gelecek yılda meydana gelme olasılığı %100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Bazen</a:t>
                      </a:r>
                      <a:r>
                        <a:rPr kumimoji="0" lang="tr-TR" altLang="tr-TR" sz="1100" b="0" i="0" u="none" strike="noStrike" cap="none" normalizeH="0" baseline="0" dirty="0" smtClean="0">
                          <a:ln>
                            <a:noFill/>
                          </a:ln>
                          <a:solidFill>
                            <a:schemeClr val="tx1"/>
                          </a:solidFill>
                          <a:effectLst/>
                          <a:latin typeface="+mj-lt"/>
                          <a:cs typeface="Times New Roman" pitchFamily="18" charset="0"/>
                        </a:rPr>
                        <a:t>  Gelecek yılda meydana gelme olasılığı %10-100 veya gelecek 10 yılda en az bir kez</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Nadiren </a:t>
                      </a:r>
                      <a:r>
                        <a:rPr kumimoji="0" lang="tr-TR" altLang="tr-TR" sz="1100" b="0" i="0" u="none" strike="noStrike" cap="none" normalizeH="0" baseline="0" dirty="0" smtClean="0">
                          <a:ln>
                            <a:noFill/>
                          </a:ln>
                          <a:solidFill>
                            <a:schemeClr val="tx1"/>
                          </a:solidFill>
                          <a:effectLst/>
                          <a:latin typeface="+mj-lt"/>
                          <a:cs typeface="Times New Roman" pitchFamily="18" charset="0"/>
                        </a:rPr>
                        <a:t>Gelecek yılda meydana gelme olasılığı %1-10 veya gelecek 100 yılda en az bir kez</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Yok (çok az) </a:t>
                      </a:r>
                      <a:r>
                        <a:rPr kumimoji="0" lang="tr-TR" altLang="tr-TR" sz="1100" b="0" i="0" u="none" strike="noStrike" cap="none" normalizeH="0" baseline="0" dirty="0" smtClean="0">
                          <a:ln>
                            <a:noFill/>
                          </a:ln>
                          <a:solidFill>
                            <a:schemeClr val="tx1"/>
                          </a:solidFill>
                          <a:effectLst/>
                          <a:latin typeface="+mj-lt"/>
                          <a:cs typeface="Times New Roman" pitchFamily="18" charset="0"/>
                        </a:rPr>
                        <a:t>Gelecek 100 yılda görülme olasılığı %1 veya daha az</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rgbClr val="FF3300"/>
                          </a:solidFill>
                          <a:effectLst/>
                          <a:latin typeface="+mj-lt"/>
                          <a:cs typeface="Times New Roman" pitchFamily="18" charset="0"/>
                        </a:rPr>
                        <a:t>TAHMİNİ OLUŞUM VE UYARI ZAMANI</a:t>
                      </a:r>
                      <a:endParaRPr kumimoji="0" lang="tr-TR" altLang="tr-TR" sz="1100" b="0" i="0" u="none" strike="noStrike" cap="none" normalizeH="0" baseline="0" dirty="0" smtClean="0">
                        <a:ln>
                          <a:noFill/>
                        </a:ln>
                        <a:solidFill>
                          <a:srgbClr val="FF3300"/>
                        </a:solidFill>
                        <a:effectLst/>
                        <a:latin typeface="+mj-lt"/>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mj-lt"/>
                          <a:cs typeface="Times New Roman" pitchFamily="18" charset="0"/>
                        </a:rPr>
                        <a:t>24 saatten daha fazla bir sürede oluşuyor ve erken uyarı yapılabilir / yapılamaz</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mj-lt"/>
                          <a:cs typeface="Times New Roman" pitchFamily="18" charset="0"/>
                        </a:rPr>
                        <a:t>12 – 24 saatte oluşuyor ve erken uyarı yapılabilir / yapılamaz</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mj-lt"/>
                          <a:cs typeface="Times New Roman" pitchFamily="18" charset="0"/>
                        </a:rPr>
                        <a:t>6 – 12 saatte oluşuyor erken uyarı yapılabilir / yapılamaz</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mj-lt"/>
                          <a:cs typeface="Times New Roman" pitchFamily="18" charset="0"/>
                        </a:rPr>
                        <a:t>6 saatten kısa bir sürede oluşuyor erken uyarı yapılabilir/yapılamaz</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mj-lt"/>
                          <a:cs typeface="Times New Roman" pitchFamily="18" charset="0"/>
                        </a:rPr>
                        <a:t>6 saatten kısa bir sürede oluşuyor erken uyarı yapılabilir/yapılamaz</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mj-lt"/>
                          <a:cs typeface="Times New Roman" pitchFamily="18" charset="0"/>
                        </a:rPr>
                        <a:t>Bir anda oluşuyor ve erken uyarı yapılabilir/yapılamaz</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Tahmini Etkilenecek Kişi Sayısı</a:t>
                      </a:r>
                      <a:endParaRPr kumimoji="0" lang="tr-TR" altLang="tr-TR" sz="1100" b="0" i="0" u="none" strike="noStrike" cap="none" normalizeH="0" baseline="0" dirty="0" smtClean="0">
                        <a:ln>
                          <a:noFill/>
                        </a:ln>
                        <a:solidFill>
                          <a:schemeClr val="tx1"/>
                        </a:solidFill>
                        <a:effectLst/>
                        <a:latin typeface="+mj-lt"/>
                        <a:cs typeface="Times New Roman" pitchFamily="18"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Tahmini Etki Süresi</a:t>
                      </a:r>
                      <a:endParaRPr kumimoji="0" lang="tr-TR" altLang="tr-TR" sz="1100" b="0" i="0" u="none" strike="noStrike" cap="none" normalizeH="0" baseline="0" dirty="0" smtClean="0">
                        <a:ln>
                          <a:noFill/>
                        </a:ln>
                        <a:solidFill>
                          <a:schemeClr val="tx1"/>
                        </a:solidFill>
                        <a:effectLst/>
                        <a:latin typeface="+mj-lt"/>
                        <a:cs typeface="Times New Roman" pitchFamily="18"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69">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Tahmini Tahliye Süresi</a:t>
                      </a:r>
                      <a:endParaRPr kumimoji="0" lang="tr-TR" altLang="tr-TR" sz="1100" b="0" i="0" u="none" strike="noStrike" cap="none" normalizeH="0" baseline="0" dirty="0" smtClean="0">
                        <a:ln>
                          <a:noFill/>
                        </a:ln>
                        <a:solidFill>
                          <a:schemeClr val="tx1"/>
                        </a:solidFill>
                        <a:effectLst/>
                        <a:latin typeface="+mj-lt"/>
                        <a:cs typeface="Times New Roman" pitchFamily="18"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mj-lt"/>
                          <a:cs typeface="Times New Roman" pitchFamily="18" charset="0"/>
                        </a:rPr>
                        <a:t>Hazırlık ve Önlemler (E / H) </a:t>
                      </a:r>
                      <a:endParaRPr kumimoji="0" lang="tr-TR" altLang="tr-TR" sz="1100" b="0" i="0" u="none" strike="noStrike" cap="none" normalizeH="0" baseline="0" dirty="0" smtClean="0">
                        <a:ln>
                          <a:noFill/>
                        </a:ln>
                        <a:solidFill>
                          <a:schemeClr val="tx1"/>
                        </a:solidFill>
                        <a:effectLst/>
                        <a:latin typeface="+mj-lt"/>
                        <a:cs typeface="Times New Roman" pitchFamily="18"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825" y="0"/>
            <a:ext cx="6130925" cy="1143000"/>
          </a:xfrm>
        </p:spPr>
        <p:txBody>
          <a:bodyPr rtlCol="0">
            <a:normAutofit fontScale="90000"/>
          </a:bodyPr>
          <a:lstStyle/>
          <a:p>
            <a:pPr eaLnBrk="1" fontAlgn="auto" hangingPunct="1">
              <a:lnSpc>
                <a:spcPct val="200000"/>
              </a:lnSpc>
              <a:spcAft>
                <a:spcPts val="0"/>
              </a:spcAft>
              <a:defRPr/>
            </a:pPr>
            <a:r>
              <a:rPr lang="tr-TR" dirty="0" smtClean="0"/>
              <a:t>Risk </a:t>
            </a:r>
            <a:r>
              <a:rPr lang="tr-TR" dirty="0"/>
              <a:t>Seviyesine Göre Derecelendirme</a:t>
            </a:r>
          </a:p>
        </p:txBody>
      </p:sp>
      <p:graphicFrame>
        <p:nvGraphicFramePr>
          <p:cNvPr id="3" name="Tablo 2"/>
          <p:cNvGraphicFramePr>
            <a:graphicFrameLocks noGrp="1"/>
          </p:cNvGraphicFramePr>
          <p:nvPr/>
        </p:nvGraphicFramePr>
        <p:xfrm>
          <a:off x="250825" y="1341438"/>
          <a:ext cx="8712200" cy="5287962"/>
        </p:xfrm>
        <a:graphic>
          <a:graphicData uri="http://schemas.openxmlformats.org/drawingml/2006/table">
            <a:tbl>
              <a:tblPr firstRow="1" firstCol="1" lastRow="1" lastCol="1" bandRow="1" bandCol="1">
                <a:tableStyleId>{5C22544A-7EE6-4342-B048-85BDC9FD1C3A}</a:tableStyleId>
              </a:tblPr>
              <a:tblGrid>
                <a:gridCol w="1231774"/>
                <a:gridCol w="1045652"/>
                <a:gridCol w="1258896"/>
                <a:gridCol w="1258896"/>
                <a:gridCol w="1922951"/>
                <a:gridCol w="927804"/>
                <a:gridCol w="1066227"/>
              </a:tblGrid>
              <a:tr h="1126993">
                <a:tc rowSpan="2">
                  <a:txBody>
                    <a:bodyPr/>
                    <a:lstStyle/>
                    <a:p>
                      <a:pPr algn="ctr">
                        <a:lnSpc>
                          <a:spcPct val="115000"/>
                        </a:lnSpc>
                        <a:spcAft>
                          <a:spcPts val="0"/>
                        </a:spcAft>
                      </a:pPr>
                      <a:r>
                        <a:rPr lang="tr-TR" sz="1400" dirty="0">
                          <a:effectLst/>
                          <a:latin typeface="+mj-lt"/>
                        </a:rPr>
                        <a:t>Tehlike</a:t>
                      </a:r>
                      <a:endParaRPr lang="tr-TR" sz="1400" dirty="0">
                        <a:effectLst/>
                        <a:latin typeface="+mj-lt"/>
                        <a:ea typeface="Times New Roman"/>
                        <a:cs typeface="Times New Roman"/>
                      </a:endParaRPr>
                    </a:p>
                  </a:txBody>
                  <a:tcPr marL="68574" marR="68574" marT="71745" marB="71745" anchor="ctr"/>
                </a:tc>
                <a:tc gridSpan="3">
                  <a:txBody>
                    <a:bodyPr/>
                    <a:lstStyle/>
                    <a:p>
                      <a:pPr algn="ctr">
                        <a:lnSpc>
                          <a:spcPct val="115000"/>
                        </a:lnSpc>
                        <a:spcAft>
                          <a:spcPts val="0"/>
                        </a:spcAft>
                      </a:pPr>
                      <a:r>
                        <a:rPr lang="tr-TR" sz="1400" dirty="0">
                          <a:effectLst/>
                          <a:latin typeface="+mj-lt"/>
                        </a:rPr>
                        <a:t>Etkilenecek </a:t>
                      </a:r>
                      <a:r>
                        <a:rPr lang="tr-TR" sz="1400" dirty="0" smtClean="0">
                          <a:effectLst/>
                          <a:latin typeface="+mj-lt"/>
                        </a:rPr>
                        <a:t>Unsurlar </a:t>
                      </a:r>
                    </a:p>
                    <a:p>
                      <a:pPr algn="ctr">
                        <a:lnSpc>
                          <a:spcPct val="115000"/>
                        </a:lnSpc>
                        <a:spcAft>
                          <a:spcPts val="0"/>
                        </a:spcAft>
                      </a:pPr>
                      <a:r>
                        <a:rPr lang="tr-TR" sz="1400" dirty="0" smtClean="0">
                          <a:effectLst/>
                          <a:latin typeface="+mj-lt"/>
                        </a:rPr>
                        <a:t>(Her bir tehlikenin yol açacağı zararın  puanlanması</a:t>
                      </a:r>
                      <a:r>
                        <a:rPr lang="tr-TR" sz="1400" baseline="0" dirty="0" smtClean="0">
                          <a:effectLst/>
                          <a:latin typeface="+mj-lt"/>
                        </a:rPr>
                        <a:t> için aşağıdaki kriterlerden yararlanılmalıdır)</a:t>
                      </a:r>
                      <a:endParaRPr lang="tr-TR" sz="1400" dirty="0">
                        <a:effectLst/>
                        <a:latin typeface="+mj-lt"/>
                      </a:endParaRPr>
                    </a:p>
                  </a:txBody>
                  <a:tcPr marL="68574" marR="68574" marT="71745" marB="71745" anchor="ctr"/>
                </a:tc>
                <a:tc hMerge="1">
                  <a:txBody>
                    <a:bodyPr/>
                    <a:lstStyle/>
                    <a:p>
                      <a:endParaRPr lang="tr-TR"/>
                    </a:p>
                  </a:txBody>
                  <a:tcPr/>
                </a:tc>
                <a:tc hMerge="1">
                  <a:txBody>
                    <a:bodyPr/>
                    <a:lstStyle/>
                    <a:p>
                      <a:endParaRPr lang="tr-TR"/>
                    </a:p>
                  </a:txBody>
                  <a:tcPr/>
                </a:tc>
                <a:tc rowSpan="2">
                  <a:txBody>
                    <a:bodyPr/>
                    <a:lstStyle/>
                    <a:p>
                      <a:pPr algn="ctr">
                        <a:lnSpc>
                          <a:spcPct val="115000"/>
                        </a:lnSpc>
                        <a:spcAft>
                          <a:spcPts val="0"/>
                        </a:spcAft>
                      </a:pPr>
                      <a:r>
                        <a:rPr lang="tr-TR" sz="1400">
                          <a:effectLst/>
                          <a:latin typeface="+mj-lt"/>
                        </a:rPr>
                        <a:t>ETKİ DERECESİ</a:t>
                      </a:r>
                    </a:p>
                    <a:p>
                      <a:pPr algn="ctr">
                        <a:lnSpc>
                          <a:spcPct val="115000"/>
                        </a:lnSpc>
                        <a:spcAft>
                          <a:spcPts val="0"/>
                        </a:spcAft>
                      </a:pPr>
                      <a:r>
                        <a:rPr lang="tr-TR" sz="1400">
                          <a:effectLst/>
                          <a:latin typeface="+mj-lt"/>
                        </a:rPr>
                        <a:t>(Etkilenecek Unsurların ortalaması)</a:t>
                      </a:r>
                    </a:p>
                    <a:p>
                      <a:pPr algn="ctr">
                        <a:lnSpc>
                          <a:spcPct val="115000"/>
                        </a:lnSpc>
                        <a:spcAft>
                          <a:spcPts val="0"/>
                        </a:spcAft>
                      </a:pPr>
                      <a:r>
                        <a:rPr lang="tr-TR" sz="1400">
                          <a:effectLst/>
                          <a:latin typeface="+mj-lt"/>
                        </a:rPr>
                        <a:t>(Mekân+İnsan+Eğitim Sürekliliği) /3</a:t>
                      </a:r>
                      <a:endParaRPr lang="tr-TR" sz="1400">
                        <a:effectLst/>
                        <a:latin typeface="+mj-lt"/>
                        <a:ea typeface="Times New Roman"/>
                        <a:cs typeface="Times New Roman"/>
                      </a:endParaRPr>
                    </a:p>
                  </a:txBody>
                  <a:tcPr marL="68574" marR="68574" marT="71745" marB="71745" anchor="ctr"/>
                </a:tc>
                <a:tc rowSpan="2">
                  <a:txBody>
                    <a:bodyPr/>
                    <a:lstStyle/>
                    <a:p>
                      <a:pPr algn="ctr">
                        <a:lnSpc>
                          <a:spcPct val="115000"/>
                        </a:lnSpc>
                        <a:spcAft>
                          <a:spcPts val="0"/>
                        </a:spcAft>
                      </a:pPr>
                      <a:r>
                        <a:rPr lang="tr-TR" sz="1400" dirty="0">
                          <a:effectLst/>
                          <a:latin typeface="+mj-lt"/>
                        </a:rPr>
                        <a:t>Oluş Sıklığı / Olasılık</a:t>
                      </a:r>
                      <a:endParaRPr lang="tr-TR" sz="1400" dirty="0">
                        <a:effectLst/>
                        <a:latin typeface="+mj-lt"/>
                        <a:ea typeface="Times New Roman"/>
                        <a:cs typeface="Times New Roman"/>
                      </a:endParaRPr>
                    </a:p>
                  </a:txBody>
                  <a:tcPr marL="68574" marR="68574" marT="71745" marB="71745" anchor="ctr"/>
                </a:tc>
                <a:tc rowSpan="2">
                  <a:txBody>
                    <a:bodyPr/>
                    <a:lstStyle/>
                    <a:p>
                      <a:pPr algn="ctr">
                        <a:lnSpc>
                          <a:spcPct val="115000"/>
                        </a:lnSpc>
                        <a:spcAft>
                          <a:spcPts val="0"/>
                        </a:spcAft>
                      </a:pPr>
                      <a:r>
                        <a:rPr lang="tr-TR" sz="1400" dirty="0">
                          <a:effectLst/>
                          <a:latin typeface="+mj-lt"/>
                        </a:rPr>
                        <a:t>Öncelik</a:t>
                      </a:r>
                    </a:p>
                    <a:p>
                      <a:pPr algn="ctr">
                        <a:lnSpc>
                          <a:spcPct val="115000"/>
                        </a:lnSpc>
                        <a:spcAft>
                          <a:spcPts val="0"/>
                        </a:spcAft>
                      </a:pPr>
                      <a:r>
                        <a:rPr lang="tr-TR" sz="1400" dirty="0">
                          <a:effectLst/>
                          <a:latin typeface="+mj-lt"/>
                        </a:rPr>
                        <a:t>Derecesi</a:t>
                      </a:r>
                    </a:p>
                    <a:p>
                      <a:pPr algn="ctr">
                        <a:lnSpc>
                          <a:spcPct val="115000"/>
                        </a:lnSpc>
                        <a:spcAft>
                          <a:spcPts val="0"/>
                        </a:spcAft>
                      </a:pPr>
                      <a:r>
                        <a:rPr lang="tr-TR" sz="1400" dirty="0">
                          <a:effectLst/>
                          <a:latin typeface="+mj-lt"/>
                        </a:rPr>
                        <a:t> </a:t>
                      </a:r>
                      <a:endParaRPr lang="tr-TR" sz="1400" dirty="0">
                        <a:effectLst/>
                        <a:latin typeface="+mj-lt"/>
                        <a:ea typeface="Times New Roman"/>
                        <a:cs typeface="Times New Roman"/>
                      </a:endParaRPr>
                    </a:p>
                  </a:txBody>
                  <a:tcPr marL="68574" marR="68574" marT="71745" marB="71745" anchor="ctr"/>
                </a:tc>
              </a:tr>
              <a:tr h="888605">
                <a:tc vMerge="1">
                  <a:txBody>
                    <a:bodyPr/>
                    <a:lstStyle/>
                    <a:p>
                      <a:endParaRPr lang="tr-TR"/>
                    </a:p>
                  </a:txBody>
                  <a:tcPr/>
                </a:tc>
                <a:tc>
                  <a:txBody>
                    <a:bodyPr/>
                    <a:lstStyle/>
                    <a:p>
                      <a:pPr algn="ctr">
                        <a:lnSpc>
                          <a:spcPct val="115000"/>
                        </a:lnSpc>
                        <a:spcAft>
                          <a:spcPts val="0"/>
                        </a:spcAft>
                      </a:pPr>
                      <a:r>
                        <a:rPr lang="tr-TR" sz="1400" dirty="0">
                          <a:effectLst/>
                          <a:latin typeface="+mj-lt"/>
                        </a:rPr>
                        <a:t>Mekân-Bina</a:t>
                      </a:r>
                      <a:endParaRPr lang="tr-TR" sz="1400" dirty="0">
                        <a:effectLst/>
                        <a:latin typeface="+mj-lt"/>
                        <a:ea typeface="Times New Roman"/>
                        <a:cs typeface="Times New Roman"/>
                      </a:endParaRPr>
                    </a:p>
                  </a:txBody>
                  <a:tcPr marL="68574" marR="68574" marT="71745" marB="71745" anchor="ctr"/>
                </a:tc>
                <a:tc>
                  <a:txBody>
                    <a:bodyPr/>
                    <a:lstStyle/>
                    <a:p>
                      <a:pPr algn="ctr">
                        <a:lnSpc>
                          <a:spcPct val="115000"/>
                        </a:lnSpc>
                        <a:spcAft>
                          <a:spcPts val="0"/>
                        </a:spcAft>
                      </a:pPr>
                      <a:r>
                        <a:rPr lang="tr-TR" sz="1400" dirty="0">
                          <a:effectLst/>
                          <a:latin typeface="+mj-lt"/>
                        </a:rPr>
                        <a:t>Eğitim Sürekliliği</a:t>
                      </a:r>
                      <a:endParaRPr lang="tr-TR" sz="1400" dirty="0">
                        <a:effectLst/>
                        <a:latin typeface="+mj-lt"/>
                        <a:ea typeface="Times New Roman"/>
                        <a:cs typeface="Times New Roman"/>
                      </a:endParaRPr>
                    </a:p>
                  </a:txBody>
                  <a:tcPr marL="68574" marR="68574" marT="71745" marB="71745" anchor="ctr"/>
                </a:tc>
                <a:tc>
                  <a:txBody>
                    <a:bodyPr/>
                    <a:lstStyle/>
                    <a:p>
                      <a:pPr algn="ctr">
                        <a:lnSpc>
                          <a:spcPct val="115000"/>
                        </a:lnSpc>
                        <a:spcAft>
                          <a:spcPts val="0"/>
                        </a:spcAft>
                      </a:pPr>
                      <a:r>
                        <a:rPr lang="tr-TR" sz="1400" dirty="0">
                          <a:effectLst/>
                          <a:latin typeface="+mj-lt"/>
                        </a:rPr>
                        <a:t>İnsan</a:t>
                      </a:r>
                      <a:br>
                        <a:rPr lang="tr-TR" sz="1400" dirty="0">
                          <a:effectLst/>
                          <a:latin typeface="+mj-lt"/>
                        </a:rPr>
                      </a:br>
                      <a:r>
                        <a:rPr lang="tr-TR" sz="1400" dirty="0">
                          <a:effectLst/>
                          <a:latin typeface="+mj-lt"/>
                        </a:rPr>
                        <a:t>(personel, öğrenci)</a:t>
                      </a:r>
                      <a:endParaRPr lang="tr-TR" sz="1400" dirty="0">
                        <a:effectLst/>
                        <a:latin typeface="+mj-lt"/>
                        <a:ea typeface="Times New Roman"/>
                        <a:cs typeface="Times New Roman"/>
                      </a:endParaRPr>
                    </a:p>
                  </a:txBody>
                  <a:tcPr marL="68574" marR="68574" marT="71745" marB="71745" anchor="ctr"/>
                </a:tc>
                <a:tc vMerge="1">
                  <a:txBody>
                    <a:bodyPr/>
                    <a:lstStyle/>
                    <a:p>
                      <a:endParaRPr lang="tr-TR"/>
                    </a:p>
                  </a:txBody>
                  <a:tcPr/>
                </a:tc>
                <a:tc vMerge="1">
                  <a:txBody>
                    <a:bodyPr/>
                    <a:lstStyle/>
                    <a:p>
                      <a:endParaRPr lang="tr-TR"/>
                    </a:p>
                  </a:txBody>
                  <a:tcPr/>
                </a:tc>
                <a:tc vMerge="1">
                  <a:txBody>
                    <a:bodyPr/>
                    <a:lstStyle/>
                    <a:p>
                      <a:endParaRPr lang="tr-TR" dirty="0"/>
                    </a:p>
                  </a:txBody>
                  <a:tcPr/>
                </a:tc>
              </a:tr>
              <a:tr h="440395">
                <a:tc>
                  <a:txBody>
                    <a:bodyPr/>
                    <a:lstStyle/>
                    <a:p>
                      <a:pPr algn="just">
                        <a:lnSpc>
                          <a:spcPct val="115000"/>
                        </a:lnSpc>
                        <a:spcAft>
                          <a:spcPts val="0"/>
                        </a:spcAft>
                      </a:pPr>
                      <a:r>
                        <a:rPr lang="tr-TR" sz="1400" dirty="0">
                          <a:effectLst/>
                          <a:latin typeface="+mj-lt"/>
                        </a:rPr>
                        <a:t>Tehlike 1</a:t>
                      </a:r>
                      <a:endParaRPr lang="tr-TR" sz="1400" dirty="0">
                        <a:effectLst/>
                        <a:latin typeface="+mj-lt"/>
                        <a:ea typeface="Times New Roman"/>
                        <a:cs typeface="Times New Roman"/>
                      </a:endParaRPr>
                    </a:p>
                  </a:txBody>
                  <a:tcPr marL="68574" marR="68574" marT="71745" marB="71745" anchor="ct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200" kern="1200">
                          <a:solidFill>
                            <a:schemeClr val="dk1"/>
                          </a:solidFill>
                          <a:effectLst/>
                          <a:latin typeface="Comic Sans MS" panose="030F0702030302020204" pitchFamily="66" charset="0"/>
                          <a:ea typeface="+mn-ea"/>
                          <a:cs typeface="+mn-cs"/>
                        </a:rPr>
                        <a:t> </a:t>
                      </a:r>
                    </a:p>
                  </a:txBody>
                  <a:tcPr marL="68574" marR="68574" marT="71745" marB="71745" anchor="ctr">
                    <a:solidFill>
                      <a:schemeClr val="accent1">
                        <a:lumMod val="20000"/>
                        <a:lumOff val="80000"/>
                      </a:schemeClr>
                    </a:solidFill>
                  </a:tcPr>
                </a:tc>
                <a:tc>
                  <a:txBody>
                    <a:bodyPr/>
                    <a:lstStyle/>
                    <a:p>
                      <a:pPr algn="ctr">
                        <a:lnSpc>
                          <a:spcPct val="115000"/>
                        </a:lnSpc>
                        <a:spcAft>
                          <a:spcPts val="0"/>
                        </a:spcAft>
                      </a:pPr>
                      <a:r>
                        <a:rPr lang="tr-TR" sz="1200">
                          <a:effectLst/>
                          <a:latin typeface="Comic Sans MS" panose="030F0702030302020204" pitchFamily="66" charset="0"/>
                        </a:rPr>
                        <a:t> </a:t>
                      </a:r>
                      <a:endParaRPr lang="tr-TR" sz="1200">
                        <a:effectLst/>
                        <a:latin typeface="Comic Sans MS" panose="030F0702030302020204" pitchFamily="66" charset="0"/>
                        <a:ea typeface="Times New Roman"/>
                        <a:cs typeface="Times New Roman"/>
                      </a:endParaRPr>
                    </a:p>
                  </a:txBody>
                  <a:tcPr marL="68574" marR="68574" marT="71745" marB="71745" anchor="ctr"/>
                </a:tc>
              </a:tr>
              <a:tr h="440395">
                <a:tc>
                  <a:txBody>
                    <a:bodyPr/>
                    <a:lstStyle/>
                    <a:p>
                      <a:pPr algn="just">
                        <a:lnSpc>
                          <a:spcPct val="115000"/>
                        </a:lnSpc>
                        <a:spcAft>
                          <a:spcPts val="0"/>
                        </a:spcAft>
                      </a:pPr>
                      <a:r>
                        <a:rPr lang="tr-TR" sz="1400" dirty="0">
                          <a:effectLst/>
                          <a:latin typeface="+mj-lt"/>
                        </a:rPr>
                        <a:t>Tehlike 2</a:t>
                      </a:r>
                      <a:endParaRPr lang="tr-TR" sz="1400" dirty="0">
                        <a:effectLst/>
                        <a:latin typeface="+mj-lt"/>
                        <a:ea typeface="Times New Roman"/>
                        <a:cs typeface="Times New Roman"/>
                      </a:endParaRPr>
                    </a:p>
                  </a:txBody>
                  <a:tcPr marL="68574" marR="68574" marT="71745" marB="71745" anchor="ct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200" kern="1200">
                          <a:solidFill>
                            <a:schemeClr val="dk1"/>
                          </a:solidFill>
                          <a:effectLst/>
                          <a:latin typeface="Comic Sans MS" panose="030F0702030302020204" pitchFamily="66" charset="0"/>
                          <a:ea typeface="+mn-ea"/>
                          <a:cs typeface="+mn-cs"/>
                        </a:rPr>
                        <a:t> </a:t>
                      </a:r>
                    </a:p>
                  </a:txBody>
                  <a:tcPr marL="68574" marR="68574" marT="71745" marB="71745" anchor="ctr">
                    <a:solidFill>
                      <a:schemeClr val="accent1">
                        <a:lumMod val="20000"/>
                        <a:lumOff val="80000"/>
                      </a:schemeClr>
                    </a:solidFill>
                  </a:tcPr>
                </a:tc>
                <a:tc>
                  <a:txBody>
                    <a:bodyPr/>
                    <a:lstStyle/>
                    <a:p>
                      <a:pPr algn="ctr">
                        <a:lnSpc>
                          <a:spcPct val="115000"/>
                        </a:lnSpc>
                        <a:spcAft>
                          <a:spcPts val="0"/>
                        </a:spcAft>
                      </a:pPr>
                      <a:r>
                        <a:rPr lang="tr-TR" sz="1200">
                          <a:effectLst/>
                          <a:latin typeface="Comic Sans MS" panose="030F0702030302020204" pitchFamily="66" charset="0"/>
                        </a:rPr>
                        <a:t> </a:t>
                      </a:r>
                      <a:endParaRPr lang="tr-TR" sz="1200">
                        <a:effectLst/>
                        <a:latin typeface="Comic Sans MS" panose="030F0702030302020204" pitchFamily="66" charset="0"/>
                        <a:ea typeface="Times New Roman"/>
                        <a:cs typeface="Times New Roman"/>
                      </a:endParaRPr>
                    </a:p>
                  </a:txBody>
                  <a:tcPr marL="68574" marR="68574" marT="71745" marB="71745" anchor="ctr"/>
                </a:tc>
              </a:tr>
              <a:tr h="440395">
                <a:tc>
                  <a:txBody>
                    <a:bodyPr/>
                    <a:lstStyle/>
                    <a:p>
                      <a:pPr algn="just">
                        <a:lnSpc>
                          <a:spcPct val="115000"/>
                        </a:lnSpc>
                        <a:spcAft>
                          <a:spcPts val="0"/>
                        </a:spcAft>
                      </a:pPr>
                      <a:r>
                        <a:rPr lang="tr-TR" sz="1400" dirty="0">
                          <a:effectLst/>
                          <a:latin typeface="+mj-lt"/>
                        </a:rPr>
                        <a:t>Tehlike 3</a:t>
                      </a:r>
                      <a:endParaRPr lang="tr-TR" sz="1400" dirty="0">
                        <a:effectLst/>
                        <a:latin typeface="+mj-lt"/>
                        <a:ea typeface="Times New Roman"/>
                        <a:cs typeface="Times New Roman"/>
                      </a:endParaRPr>
                    </a:p>
                  </a:txBody>
                  <a:tcPr marL="68574" marR="68574" marT="71745" marB="71745" anchor="ct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200" kern="1200">
                          <a:solidFill>
                            <a:schemeClr val="dk1"/>
                          </a:solidFill>
                          <a:effectLst/>
                          <a:latin typeface="Comic Sans MS" panose="030F0702030302020204" pitchFamily="66" charset="0"/>
                          <a:ea typeface="+mn-ea"/>
                          <a:cs typeface="+mn-cs"/>
                        </a:rPr>
                        <a:t> </a:t>
                      </a:r>
                    </a:p>
                  </a:txBody>
                  <a:tcPr marL="68574" marR="68574" marT="71745" marB="71745" anchor="ctr">
                    <a:solidFill>
                      <a:schemeClr val="accent1">
                        <a:lumMod val="20000"/>
                        <a:lumOff val="80000"/>
                      </a:schemeClr>
                    </a:solidFill>
                  </a:tcPr>
                </a:tc>
                <a:tc>
                  <a:txBody>
                    <a:bodyPr/>
                    <a:lstStyle/>
                    <a:p>
                      <a:pPr algn="ctr">
                        <a:lnSpc>
                          <a:spcPct val="115000"/>
                        </a:lnSpc>
                        <a:spcAft>
                          <a:spcPts val="0"/>
                        </a:spcAft>
                      </a:pPr>
                      <a:r>
                        <a:rPr lang="tr-TR" sz="1200">
                          <a:effectLst/>
                          <a:latin typeface="Comic Sans MS" panose="030F0702030302020204" pitchFamily="66" charset="0"/>
                        </a:rPr>
                        <a:t> </a:t>
                      </a:r>
                      <a:endParaRPr lang="tr-TR" sz="1200">
                        <a:effectLst/>
                        <a:latin typeface="Comic Sans MS" panose="030F0702030302020204" pitchFamily="66" charset="0"/>
                        <a:ea typeface="Times New Roman"/>
                        <a:cs typeface="Times New Roman"/>
                      </a:endParaRPr>
                    </a:p>
                  </a:txBody>
                  <a:tcPr marL="68574" marR="68574" marT="71745" marB="71745" anchor="ctr"/>
                </a:tc>
              </a:tr>
              <a:tr h="440395">
                <a:tc>
                  <a:txBody>
                    <a:bodyPr/>
                    <a:lstStyle/>
                    <a:p>
                      <a:pPr algn="just">
                        <a:lnSpc>
                          <a:spcPct val="115000"/>
                        </a:lnSpc>
                        <a:spcAft>
                          <a:spcPts val="0"/>
                        </a:spcAft>
                      </a:pPr>
                      <a:r>
                        <a:rPr lang="tr-TR" sz="1400" dirty="0">
                          <a:effectLst/>
                          <a:latin typeface="+mj-lt"/>
                        </a:rPr>
                        <a:t>….</a:t>
                      </a:r>
                      <a:endParaRPr lang="tr-TR" sz="1400" dirty="0">
                        <a:effectLst/>
                        <a:latin typeface="+mj-lt"/>
                        <a:ea typeface="Times New Roman"/>
                        <a:cs typeface="Times New Roman"/>
                      </a:endParaRPr>
                    </a:p>
                  </a:txBody>
                  <a:tcPr marL="68574" marR="68574" marT="71745" marB="71745" anchor="ctr"/>
                </a:tc>
                <a:tc>
                  <a:txBody>
                    <a:bodyPr/>
                    <a:lstStyle/>
                    <a:p>
                      <a:pPr marL="0" algn="ctr" defTabSz="457200" rtl="0" eaLnBrk="1" latinLnBrk="0" hangingPunct="1">
                        <a:lnSpc>
                          <a:spcPct val="115000"/>
                        </a:lnSpc>
                        <a:spcAft>
                          <a:spcPts val="0"/>
                        </a:spcAft>
                      </a:pPr>
                      <a:r>
                        <a:rPr lang="tr-TR" sz="1400" kern="120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400" kern="1200" dirty="0">
                          <a:solidFill>
                            <a:schemeClr val="dk1"/>
                          </a:solidFill>
                          <a:effectLst/>
                          <a:latin typeface="+mj-lt"/>
                          <a:ea typeface="+mn-ea"/>
                          <a:cs typeface="+mn-cs"/>
                        </a:rPr>
                        <a:t> </a:t>
                      </a:r>
                    </a:p>
                  </a:txBody>
                  <a:tcPr marL="68574" marR="68574" marT="71745" marB="71745" anchor="ctr">
                    <a:solidFill>
                      <a:schemeClr val="accent1">
                        <a:lumMod val="20000"/>
                        <a:lumOff val="80000"/>
                      </a:schemeClr>
                    </a:solidFill>
                  </a:tcPr>
                </a:tc>
                <a:tc>
                  <a:txBody>
                    <a:bodyPr/>
                    <a:lstStyle/>
                    <a:p>
                      <a:pPr marL="0" algn="ctr" defTabSz="457200" rtl="0" eaLnBrk="1" latinLnBrk="0" hangingPunct="1">
                        <a:lnSpc>
                          <a:spcPct val="115000"/>
                        </a:lnSpc>
                        <a:spcAft>
                          <a:spcPts val="0"/>
                        </a:spcAft>
                      </a:pPr>
                      <a:r>
                        <a:rPr lang="tr-TR" sz="1200" kern="1200" dirty="0">
                          <a:solidFill>
                            <a:schemeClr val="dk1"/>
                          </a:solidFill>
                          <a:effectLst/>
                          <a:latin typeface="Comic Sans MS" panose="030F0702030302020204" pitchFamily="66" charset="0"/>
                          <a:ea typeface="+mn-ea"/>
                          <a:cs typeface="+mn-cs"/>
                        </a:rPr>
                        <a:t> </a:t>
                      </a:r>
                    </a:p>
                  </a:txBody>
                  <a:tcPr marL="68574" marR="68574" marT="71745" marB="71745" anchor="ctr">
                    <a:solidFill>
                      <a:schemeClr val="accent1">
                        <a:lumMod val="20000"/>
                        <a:lumOff val="80000"/>
                      </a:schemeClr>
                    </a:solidFill>
                  </a:tcPr>
                </a:tc>
                <a:tc>
                  <a:txBody>
                    <a:bodyPr/>
                    <a:lstStyle/>
                    <a:p>
                      <a:pPr algn="ctr">
                        <a:lnSpc>
                          <a:spcPct val="115000"/>
                        </a:lnSpc>
                        <a:spcAft>
                          <a:spcPts val="0"/>
                        </a:spcAft>
                      </a:pPr>
                      <a:r>
                        <a:rPr lang="tr-TR" sz="1200">
                          <a:effectLst/>
                          <a:latin typeface="Comic Sans MS" panose="030F0702030302020204" pitchFamily="66" charset="0"/>
                        </a:rPr>
                        <a:t> </a:t>
                      </a:r>
                      <a:endParaRPr lang="tr-TR" sz="1200">
                        <a:effectLst/>
                        <a:latin typeface="Comic Sans MS" panose="030F0702030302020204" pitchFamily="66" charset="0"/>
                        <a:ea typeface="Times New Roman"/>
                        <a:cs typeface="Times New Roman"/>
                      </a:endParaRPr>
                    </a:p>
                  </a:txBody>
                  <a:tcPr marL="68574" marR="68574" marT="71745" marB="71745" anchor="ctr"/>
                </a:tc>
              </a:tr>
              <a:tr h="1510782">
                <a:tc gridSpan="7">
                  <a:txBody>
                    <a:bodyPr/>
                    <a:lstStyle/>
                    <a:p>
                      <a:pPr algn="just">
                        <a:lnSpc>
                          <a:spcPct val="150000"/>
                        </a:lnSpc>
                        <a:spcAft>
                          <a:spcPts val="0"/>
                        </a:spcAft>
                      </a:pPr>
                      <a:r>
                        <a:rPr lang="tr-TR" sz="1400" dirty="0">
                          <a:effectLst/>
                          <a:latin typeface="+mj-lt"/>
                        </a:rPr>
                        <a:t>Etkilenecek Unsurlar : Önemsiz: 1, Sınırlı-kontrol edilebilir: 2, Kritik: 3, Felaket: 4 </a:t>
                      </a:r>
                      <a:endParaRPr lang="tr-TR" sz="1400" dirty="0" smtClean="0">
                        <a:effectLst/>
                        <a:latin typeface="+mj-lt"/>
                      </a:endParaRPr>
                    </a:p>
                    <a:p>
                      <a:pPr algn="just">
                        <a:lnSpc>
                          <a:spcPct val="150000"/>
                        </a:lnSpc>
                        <a:spcAft>
                          <a:spcPts val="0"/>
                        </a:spcAft>
                      </a:pPr>
                      <a:r>
                        <a:rPr lang="tr-TR" sz="1400" b="1" dirty="0" smtClean="0">
                          <a:solidFill>
                            <a:srgbClr val="FFC000"/>
                          </a:solidFill>
                          <a:effectLst/>
                          <a:latin typeface="+mj-lt"/>
                        </a:rPr>
                        <a:t>Etki </a:t>
                      </a:r>
                      <a:r>
                        <a:rPr lang="tr-TR" sz="1400" b="1" dirty="0">
                          <a:solidFill>
                            <a:srgbClr val="FFC000"/>
                          </a:solidFill>
                          <a:effectLst/>
                          <a:latin typeface="+mj-lt"/>
                        </a:rPr>
                        <a:t>Derecesi : Etkilenecek Unsurlar (</a:t>
                      </a:r>
                      <a:r>
                        <a:rPr lang="tr-TR" sz="1400" b="1" dirty="0" err="1">
                          <a:solidFill>
                            <a:srgbClr val="FFC000"/>
                          </a:solidFill>
                          <a:effectLst/>
                          <a:latin typeface="+mj-lt"/>
                        </a:rPr>
                        <a:t>Mekân+İnsan+Eğitim</a:t>
                      </a:r>
                      <a:r>
                        <a:rPr lang="tr-TR" sz="1400" b="1" dirty="0">
                          <a:solidFill>
                            <a:srgbClr val="FFC000"/>
                          </a:solidFill>
                          <a:effectLst/>
                          <a:latin typeface="+mj-lt"/>
                        </a:rPr>
                        <a:t> Sürekliliği) / 3</a:t>
                      </a:r>
                    </a:p>
                    <a:p>
                      <a:pPr algn="just">
                        <a:lnSpc>
                          <a:spcPct val="150000"/>
                        </a:lnSpc>
                        <a:spcAft>
                          <a:spcPts val="0"/>
                        </a:spcAft>
                      </a:pPr>
                      <a:r>
                        <a:rPr lang="tr-TR" sz="1400" dirty="0">
                          <a:effectLst/>
                          <a:latin typeface="+mj-lt"/>
                        </a:rPr>
                        <a:t>Oluş Sıklığı / Olasılık : Yok: 1, Nadir: 2, Bazen: 3, Yüksek: </a:t>
                      </a:r>
                      <a:r>
                        <a:rPr lang="tr-TR" sz="1400" dirty="0" smtClean="0">
                          <a:effectLst/>
                          <a:latin typeface="+mj-lt"/>
                        </a:rPr>
                        <a:t>4</a:t>
                      </a:r>
                      <a:endParaRPr lang="tr-TR" sz="1400" dirty="0">
                        <a:effectLst/>
                        <a:latin typeface="+mj-lt"/>
                      </a:endParaRPr>
                    </a:p>
                    <a:p>
                      <a:pPr algn="just">
                        <a:lnSpc>
                          <a:spcPct val="150000"/>
                        </a:lnSpc>
                        <a:spcAft>
                          <a:spcPts val="0"/>
                        </a:spcAft>
                      </a:pPr>
                      <a:r>
                        <a:rPr lang="tr-TR" sz="1400" dirty="0">
                          <a:solidFill>
                            <a:srgbClr val="FFC000"/>
                          </a:solidFill>
                          <a:effectLst/>
                          <a:latin typeface="+mj-lt"/>
                        </a:rPr>
                        <a:t>Öncelik derecesi = Etki Derecesi X Olasılık</a:t>
                      </a:r>
                      <a:endParaRPr lang="tr-TR" sz="1400" dirty="0">
                        <a:solidFill>
                          <a:srgbClr val="FFC000"/>
                        </a:solidFill>
                        <a:effectLst/>
                        <a:latin typeface="+mj-lt"/>
                        <a:ea typeface="Times New Roman"/>
                        <a:cs typeface="Times New Roman"/>
                      </a:endParaRPr>
                    </a:p>
                  </a:txBody>
                  <a:tcPr marL="68574" marR="68574" marT="71745" marB="71745"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57200" y="4572000"/>
            <a:ext cx="8229600" cy="609600"/>
          </a:xfrm>
          <a:prstGeom prst="rect">
            <a:avLst/>
          </a:prstGeom>
          <a:noFill/>
          <a:ln w="9525">
            <a:noFill/>
            <a:miter lim="800000"/>
            <a:headEnd/>
            <a:tailEnd/>
          </a:ln>
        </p:spPr>
        <p:txBody>
          <a:bodyPr/>
          <a:lstStyle/>
          <a:p>
            <a:pPr marL="342900" indent="-342900">
              <a:lnSpc>
                <a:spcPct val="80000"/>
              </a:lnSpc>
              <a:spcBef>
                <a:spcPct val="20000"/>
              </a:spcBef>
              <a:buClr>
                <a:schemeClr val="hlink"/>
              </a:buClr>
              <a:buFont typeface="Wingdings" pitchFamily="2" charset="2"/>
              <a:buChar char="v"/>
            </a:pPr>
            <a:endParaRPr lang="tr-TR" altLang="tr-TR" sz="2800" b="1">
              <a:solidFill>
                <a:srgbClr val="000066"/>
              </a:solidFill>
            </a:endParaRPr>
          </a:p>
        </p:txBody>
      </p:sp>
      <p:sp>
        <p:nvSpPr>
          <p:cNvPr id="658436" name="Rectangle 4"/>
          <p:cNvSpPr>
            <a:spLocks noGrp="1" noChangeArrowheads="1"/>
          </p:cNvSpPr>
          <p:nvPr>
            <p:ph type="body" sz="half" idx="4294967295"/>
          </p:nvPr>
        </p:nvSpPr>
        <p:spPr>
          <a:xfrm>
            <a:off x="684213" y="1981200"/>
            <a:ext cx="7848600" cy="609600"/>
          </a:xfrm>
        </p:spPr>
        <p:txBody>
          <a:bodyPr rtlCol="0">
            <a:noAutofit/>
          </a:bodyPr>
          <a:lstStyle/>
          <a:p>
            <a:pPr algn="ctr" eaLnBrk="1" fontAlgn="auto" hangingPunct="1">
              <a:lnSpc>
                <a:spcPct val="200000"/>
              </a:lnSpc>
              <a:spcAft>
                <a:spcPts val="0"/>
              </a:spcAft>
              <a:buClr>
                <a:srgbClr val="FF3300"/>
              </a:buClr>
              <a:buFont typeface="Wingdings" pitchFamily="2" charset="2"/>
              <a:buNone/>
              <a:defRPr/>
            </a:pPr>
            <a:r>
              <a:rPr lang="tr-TR" sz="2000" dirty="0" smtClean="0">
                <a:solidFill>
                  <a:schemeClr val="folHlink"/>
                </a:solidFill>
                <a:latin typeface="+mj-lt"/>
              </a:rPr>
              <a:t>Risk Seviyesine Göre Matris</a:t>
            </a:r>
          </a:p>
        </p:txBody>
      </p:sp>
      <p:sp>
        <p:nvSpPr>
          <p:cNvPr id="658437" name="Rectangle 5"/>
          <p:cNvSpPr>
            <a:spLocks noChangeArrowheads="1"/>
          </p:cNvSpPr>
          <p:nvPr/>
        </p:nvSpPr>
        <p:spPr bwMode="auto">
          <a:xfrm>
            <a:off x="684213" y="1385888"/>
            <a:ext cx="7178675" cy="460375"/>
          </a:xfrm>
          <a:prstGeom prst="rect">
            <a:avLst/>
          </a:prstGeom>
          <a:noFill/>
          <a:ln>
            <a:noFill/>
          </a:ln>
          <a:extLst/>
        </p:spPr>
        <p:txBody>
          <a:bodyPr wrap="none" anchor="ct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tr-TR" altLang="tr-TR" sz="2400" dirty="0" smtClean="0">
                <a:solidFill>
                  <a:srgbClr val="FF6600"/>
                </a:solidFill>
                <a:latin typeface="+mj-lt"/>
                <a:cs typeface="Arial" charset="0"/>
              </a:rPr>
              <a:t>Öncelik Derecesi</a:t>
            </a:r>
            <a:r>
              <a:rPr lang="tr-TR" altLang="tr-TR" sz="2400" dirty="0" smtClean="0">
                <a:latin typeface="+mj-lt"/>
                <a:cs typeface="Arial" charset="0"/>
              </a:rPr>
              <a:t> =  Etki Derecesi (Ortalama) </a:t>
            </a:r>
            <a:r>
              <a:rPr lang="tr-TR" altLang="tr-TR" sz="2400" b="1" dirty="0" smtClean="0">
                <a:latin typeface="+mj-lt"/>
                <a:cs typeface="Arial" charset="0"/>
              </a:rPr>
              <a:t>X</a:t>
            </a:r>
            <a:r>
              <a:rPr lang="tr-TR" altLang="tr-TR" sz="2400" dirty="0" smtClean="0">
                <a:latin typeface="+mj-lt"/>
                <a:cs typeface="Arial" charset="0"/>
              </a:rPr>
              <a:t> Olasılık</a:t>
            </a:r>
            <a:r>
              <a:rPr lang="tr-TR" altLang="tr-TR" sz="1800" dirty="0" smtClean="0">
                <a:latin typeface="Comic Sans MS" pitchFamily="66" charset="0"/>
                <a:cs typeface="Arial" charset="0"/>
              </a:rPr>
              <a:t>	 </a:t>
            </a:r>
          </a:p>
        </p:txBody>
      </p:sp>
      <p:graphicFrame>
        <p:nvGraphicFramePr>
          <p:cNvPr id="658649" name="Group 217"/>
          <p:cNvGraphicFramePr>
            <a:graphicFrameLocks noGrp="1"/>
          </p:cNvGraphicFramePr>
          <p:nvPr>
            <p:ph sz="half" idx="4294967295"/>
          </p:nvPr>
        </p:nvGraphicFramePr>
        <p:xfrm>
          <a:off x="1295400" y="2752725"/>
          <a:ext cx="7162800" cy="3160713"/>
        </p:xfrm>
        <a:graphic>
          <a:graphicData uri="http://schemas.openxmlformats.org/drawingml/2006/table">
            <a:tbl>
              <a:tblPr/>
              <a:tblGrid>
                <a:gridCol w="766763"/>
                <a:gridCol w="1393825"/>
                <a:gridCol w="1298575"/>
                <a:gridCol w="1260475"/>
                <a:gridCol w="1216025"/>
                <a:gridCol w="1227137"/>
              </a:tblGrid>
              <a:tr h="543034">
                <a:tc gridSpan="2">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dirty="0" smtClean="0">
                        <a:ln>
                          <a:noFill/>
                        </a:ln>
                        <a:solidFill>
                          <a:schemeClr val="tx1"/>
                        </a:solidFill>
                        <a:effectLst/>
                        <a:latin typeface="Verdana" pitchFamily="34" charset="0"/>
                        <a:cs typeface="Arial" charset="0"/>
                      </a:endParaRPr>
                    </a:p>
                  </a:txBody>
                  <a:tcPr marT="45729" marB="45729"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4">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rgbClr val="FFFFFF"/>
                          </a:solidFill>
                          <a:effectLst/>
                          <a:latin typeface="+mj-lt"/>
                          <a:cs typeface="Times New Roman" pitchFamily="18" charset="0"/>
                        </a:rPr>
                        <a:t>Etki Derecesi</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544622">
                <a:tc rowSpan="5">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FFFFFF"/>
                          </a:solidFill>
                          <a:effectLst/>
                          <a:latin typeface="+mj-lt"/>
                          <a:cs typeface="Times New Roman" pitchFamily="18" charset="0"/>
                        </a:rPr>
                        <a:t>Olasılık</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400" b="1" i="0" u="none" strike="noStrike" cap="none" normalizeH="0" baseline="0" dirty="0" smtClean="0">
                        <a:ln>
                          <a:noFill/>
                        </a:ln>
                        <a:solidFill>
                          <a:schemeClr val="tx1"/>
                        </a:solidFill>
                        <a:effectLst/>
                        <a:latin typeface="+mj-lt"/>
                        <a:cs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Felaket </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4</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Kritik </a:t>
                      </a:r>
                      <a:endParaRPr kumimoji="0" lang="tr-TR" altLang="tr-TR"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3</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Sınırlı </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 2</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Arial" charset="0"/>
                        </a:rPr>
                        <a:t>Önemsiz</a:t>
                      </a:r>
                      <a:endParaRPr kumimoji="0" lang="tr-TR" altLang="tr-TR" sz="1200" b="0" i="0" u="none" strike="noStrike" cap="none" normalizeH="0" baseline="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 1</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518264">
                <a:tc v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Yüksek</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4</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YÜKSEK</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16</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YÜKSEK</a:t>
                      </a:r>
                      <a:endParaRPr kumimoji="0" lang="tr-TR" altLang="tr-TR"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12</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ORTA</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8</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AZ</a:t>
                      </a:r>
                      <a:endParaRPr kumimoji="0" lang="tr-TR" altLang="tr-TR"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4</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518264">
                <a:tc v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mj-lt"/>
                          <a:cs typeface="Times New Roman" pitchFamily="18" charset="0"/>
                        </a:rPr>
                        <a:t>Bazen</a:t>
                      </a:r>
                      <a:endParaRPr kumimoji="0" lang="tr-TR" altLang="tr-TR" sz="14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mj-lt"/>
                          <a:cs typeface="Times New Roman" pitchFamily="18" charset="0"/>
                        </a:rPr>
                        <a:t>3</a:t>
                      </a:r>
                      <a:endParaRPr kumimoji="0" lang="tr-TR" altLang="tr-TR" sz="14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YÜKSEK</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12</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YÜKSEK</a:t>
                      </a:r>
                      <a:endParaRPr kumimoji="0" lang="tr-TR" altLang="tr-TR"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9</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ORTA</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6</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AZ</a:t>
                      </a:r>
                      <a:endParaRPr kumimoji="0" lang="tr-TR" altLang="tr-TR"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3</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518264">
                <a:tc v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mj-lt"/>
                          <a:cs typeface="Times New Roman" pitchFamily="18" charset="0"/>
                        </a:rPr>
                        <a:t>Nadiren</a:t>
                      </a:r>
                      <a:endParaRPr kumimoji="0" lang="tr-TR" altLang="tr-TR" sz="14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mj-lt"/>
                          <a:cs typeface="Times New Roman" pitchFamily="18" charset="0"/>
                        </a:rPr>
                        <a:t>2</a:t>
                      </a:r>
                      <a:endParaRPr kumimoji="0" lang="tr-TR" altLang="tr-TR" sz="14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ORTA</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8</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ORTA</a:t>
                      </a:r>
                      <a:endParaRPr kumimoji="0" lang="tr-TR" altLang="tr-TR"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6</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AZ</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4</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ÇOK AZ</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2</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18264">
                <a:tc v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mj-lt"/>
                          <a:cs typeface="Times New Roman" pitchFamily="18" charset="0"/>
                        </a:rPr>
                        <a:t>Yok</a:t>
                      </a:r>
                      <a:endParaRPr kumimoji="0" lang="tr-TR" altLang="tr-TR" sz="14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mj-lt"/>
                          <a:cs typeface="Times New Roman" pitchFamily="18" charset="0"/>
                        </a:rPr>
                        <a:t>1</a:t>
                      </a:r>
                      <a:endParaRPr kumimoji="0" lang="tr-TR" altLang="tr-TR" sz="14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AZ</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j-lt"/>
                          <a:cs typeface="Times New Roman" pitchFamily="18" charset="0"/>
                        </a:rPr>
                        <a:t>4</a:t>
                      </a:r>
                      <a:endParaRPr kumimoji="0" lang="tr-TR" altLang="tr-TR" sz="14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AZ</a:t>
                      </a:r>
                      <a:endParaRPr kumimoji="0" lang="tr-TR" altLang="tr-TR"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3</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ÇOK AZ</a:t>
                      </a:r>
                      <a:endParaRPr kumimoji="0" lang="tr-TR" altLang="tr-TR"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2</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ÇOK AZ</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1</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8" name="1 Başlık"/>
          <p:cNvSpPr txBox="1">
            <a:spLocks/>
          </p:cNvSpPr>
          <p:nvPr/>
        </p:nvSpPr>
        <p:spPr>
          <a:xfrm>
            <a:off x="457200" y="274638"/>
            <a:ext cx="6130925" cy="1143000"/>
          </a:xfrm>
          <a:prstGeom prst="rect">
            <a:avLst/>
          </a:prstGeom>
        </p:spPr>
        <p:txBody>
          <a:bodyPr>
            <a:normAutofit fontScale="97500"/>
          </a:bodyPr>
          <a:lstStyle>
            <a:lvl1pPr algn="l" defTabSz="457200" rtl="0" eaLnBrk="1" latinLnBrk="0" hangingPunct="1">
              <a:spcBef>
                <a:spcPct val="0"/>
              </a:spcBef>
              <a:buNone/>
              <a:defRPr sz="2800" b="1" kern="1200">
                <a:solidFill>
                  <a:srgbClr val="E17723"/>
                </a:solidFill>
                <a:latin typeface="Arial" pitchFamily="34" charset="0"/>
                <a:ea typeface="+mj-ea"/>
                <a:cs typeface="Arial" pitchFamily="34" charset="0"/>
              </a:defRPr>
            </a:lvl1pPr>
          </a:lstStyle>
          <a:p>
            <a:pPr fontAlgn="auto">
              <a:lnSpc>
                <a:spcPct val="200000"/>
              </a:lnSpc>
              <a:spcAft>
                <a:spcPts val="0"/>
              </a:spcAft>
              <a:defRPr/>
            </a:pPr>
            <a:r>
              <a:rPr lang="tr-TR" dirty="0" smtClean="0"/>
              <a:t>Risk Analizi</a:t>
            </a:r>
            <a:endParaRPr lang="tr-TR"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8437"/>
                                        </p:tgtEl>
                                        <p:attrNameLst>
                                          <p:attrName>style.visibility</p:attrName>
                                        </p:attrNameLst>
                                      </p:cBhvr>
                                      <p:to>
                                        <p:strVal val="visible"/>
                                      </p:to>
                                    </p:set>
                                    <p:animEffect transition="in" filter="fade">
                                      <p:cBhvr>
                                        <p:cTn id="7" dur="2000"/>
                                        <p:tgtEl>
                                          <p:spTgt spid="65843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58436">
                                            <p:txEl>
                                              <p:pRg st="0" end="0"/>
                                            </p:txEl>
                                          </p:spTgt>
                                        </p:tgtEl>
                                        <p:attrNameLst>
                                          <p:attrName>style.visibility</p:attrName>
                                        </p:attrNameLst>
                                      </p:cBhvr>
                                      <p:to>
                                        <p:strVal val="visible"/>
                                      </p:to>
                                    </p:set>
                                    <p:animEffect transition="in" filter="fade">
                                      <p:cBhvr>
                                        <p:cTn id="11" dur="2000"/>
                                        <p:tgtEl>
                                          <p:spTgt spid="65843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58649"/>
                                        </p:tgtEl>
                                        <p:attrNameLst>
                                          <p:attrName>style.visibility</p:attrName>
                                        </p:attrNameLst>
                                      </p:cBhvr>
                                      <p:to>
                                        <p:strVal val="visible"/>
                                      </p:to>
                                    </p:set>
                                    <p:animEffect transition="in" filter="fade">
                                      <p:cBhvr>
                                        <p:cTn id="14" dur="2000"/>
                                        <p:tgtEl>
                                          <p:spTgt spid="658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6" grpId="0" build="p"/>
      <p:bldP spid="65843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6 Başlık"/>
          <p:cNvSpPr>
            <a:spLocks noGrp="1"/>
          </p:cNvSpPr>
          <p:nvPr>
            <p:ph type="title"/>
          </p:nvPr>
        </p:nvSpPr>
        <p:spPr/>
        <p:txBody>
          <a:bodyPr/>
          <a:lstStyle/>
          <a:p>
            <a:pPr eaLnBrk="1" hangingPunct="1"/>
            <a:endParaRPr lang="tr-TR" altLang="tr-TR" smtClean="0">
              <a:latin typeface="Arial" charset="0"/>
              <a:cs typeface="Arial" charset="0"/>
            </a:endParaRPr>
          </a:p>
        </p:txBody>
      </p:sp>
      <p:pic>
        <p:nvPicPr>
          <p:cNvPr id="2" name="AFAD2.wmv">
            <a:hlinkClick r:id="" action="ppaction://media"/>
          </p:cNvPr>
          <p:cNvPicPr>
            <a:picLocks noRot="1" noChangeAspect="1"/>
          </p:cNvPicPr>
          <p:nvPr>
            <a:videoFile r:link="rId1"/>
          </p:nvPr>
        </p:nvPicPr>
        <p:blipFill>
          <a:blip r:embed="rId4"/>
          <a:srcRect/>
          <a:stretch>
            <a:fillRect/>
          </a:stretch>
        </p:blipFill>
        <p:spPr bwMode="auto">
          <a:xfrm>
            <a:off x="457200" y="1557338"/>
            <a:ext cx="8218488" cy="5126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895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275388" cy="1143000"/>
          </a:xfrm>
        </p:spPr>
        <p:txBody>
          <a:bodyPr rtlCol="0">
            <a:normAutofit fontScale="90000"/>
          </a:bodyPr>
          <a:lstStyle/>
          <a:p>
            <a:pPr eaLnBrk="1" fontAlgn="auto" hangingPunct="1">
              <a:lnSpc>
                <a:spcPct val="200000"/>
              </a:lnSpc>
              <a:spcAft>
                <a:spcPts val="0"/>
              </a:spcAft>
              <a:defRPr/>
            </a:pPr>
            <a:r>
              <a:rPr lang="tr-TR" dirty="0" smtClean="0"/>
              <a:t>Planlama Önceliklerinin Belirlenmesi</a:t>
            </a:r>
            <a:endParaRPr lang="tr-TR" dirty="0"/>
          </a:p>
        </p:txBody>
      </p:sp>
      <p:sp>
        <p:nvSpPr>
          <p:cNvPr id="7" name="Rectangle 7"/>
          <p:cNvSpPr>
            <a:spLocks noChangeArrowheads="1"/>
          </p:cNvSpPr>
          <p:nvPr/>
        </p:nvSpPr>
        <p:spPr bwMode="auto">
          <a:xfrm>
            <a:off x="323850" y="1700213"/>
            <a:ext cx="8820150" cy="4249737"/>
          </a:xfrm>
          <a:prstGeom prst="rect">
            <a:avLst/>
          </a:prstGeom>
          <a:noFill/>
          <a:ln w="9525">
            <a:noFill/>
            <a:miter lim="800000"/>
            <a:headEnd/>
            <a:tailEnd/>
          </a:ln>
        </p:spPr>
        <p:txBody>
          <a:bodyPr/>
          <a:lstStyle/>
          <a:p>
            <a:pPr>
              <a:lnSpc>
                <a:spcPct val="200000"/>
              </a:lnSpc>
            </a:pPr>
            <a:r>
              <a:rPr lang="tr-TR" altLang="tr-TR" sz="2800" b="1" u="sng">
                <a:solidFill>
                  <a:srgbClr val="000066"/>
                </a:solidFill>
                <a:cs typeface="Times New Roman" pitchFamily="18" charset="0"/>
              </a:rPr>
              <a:t>Sonuç		    Risk			Plandaki Öncelik</a:t>
            </a:r>
          </a:p>
          <a:p>
            <a:pPr eaLnBrk="0" hangingPunct="0">
              <a:lnSpc>
                <a:spcPct val="200000"/>
              </a:lnSpc>
            </a:pPr>
            <a:r>
              <a:rPr lang="tr-TR" altLang="tr-TR" sz="2800" b="1">
                <a:solidFill>
                  <a:srgbClr val="FF0000"/>
                </a:solidFill>
                <a:cs typeface="Times New Roman" pitchFamily="18" charset="0"/>
              </a:rPr>
              <a:t>16,12,9		Yüksek 		1. düzeyde (En öncelikli plan)</a:t>
            </a:r>
          </a:p>
          <a:p>
            <a:pPr eaLnBrk="0" hangingPunct="0">
              <a:lnSpc>
                <a:spcPct val="200000"/>
              </a:lnSpc>
            </a:pPr>
            <a:r>
              <a:rPr lang="tr-TR" altLang="tr-TR" sz="2800" b="1">
                <a:solidFill>
                  <a:srgbClr val="FF6600"/>
                </a:solidFill>
                <a:cs typeface="Times New Roman" pitchFamily="18" charset="0"/>
              </a:rPr>
              <a:t>8,6				Orta 			2. düzeyde (Öncelikli plan)</a:t>
            </a:r>
          </a:p>
          <a:p>
            <a:pPr eaLnBrk="0" hangingPunct="0">
              <a:lnSpc>
                <a:spcPct val="200000"/>
              </a:lnSpc>
            </a:pPr>
            <a:r>
              <a:rPr lang="tr-TR" altLang="tr-TR" sz="2800" b="1">
                <a:solidFill>
                  <a:srgbClr val="FF9900"/>
                </a:solidFill>
                <a:cs typeface="Times New Roman" pitchFamily="18" charset="0"/>
              </a:rPr>
              <a:t>4,3				Az	 			3. düzeyde  (plan)</a:t>
            </a:r>
          </a:p>
          <a:p>
            <a:pPr eaLnBrk="0" hangingPunct="0">
              <a:lnSpc>
                <a:spcPct val="200000"/>
              </a:lnSpc>
            </a:pPr>
            <a:r>
              <a:rPr lang="tr-TR" altLang="tr-TR" sz="2800" b="1">
                <a:solidFill>
                  <a:srgbClr val="FFCC66"/>
                </a:solidFill>
                <a:cs typeface="Times New Roman" pitchFamily="18" charset="0"/>
              </a:rPr>
              <a:t>2,1				Çok Az		4. düzeyde (plan yapılmayabilir)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47106" name="Group 27"/>
          <p:cNvGrpSpPr>
            <a:grpSpLocks/>
          </p:cNvGrpSpPr>
          <p:nvPr/>
        </p:nvGrpSpPr>
        <p:grpSpPr bwMode="auto">
          <a:xfrm>
            <a:off x="76200" y="2057400"/>
            <a:ext cx="8991600" cy="3076575"/>
            <a:chOff x="48" y="1392"/>
            <a:chExt cx="5664" cy="1938"/>
          </a:xfrm>
        </p:grpSpPr>
        <p:sp>
          <p:nvSpPr>
            <p:cNvPr id="47108" name="Rectangle 2"/>
            <p:cNvSpPr>
              <a:spLocks noChangeArrowheads="1"/>
            </p:cNvSpPr>
            <p:nvPr/>
          </p:nvSpPr>
          <p:spPr bwMode="auto">
            <a:xfrm>
              <a:off x="336" y="2880"/>
              <a:ext cx="5184" cy="384"/>
            </a:xfrm>
            <a:prstGeom prst="rect">
              <a:avLst/>
            </a:prstGeom>
            <a:noFill/>
            <a:ln w="9525">
              <a:noFill/>
              <a:miter lim="800000"/>
              <a:headEnd/>
              <a:tailEnd/>
            </a:ln>
          </p:spPr>
          <p:txBody>
            <a:bodyPr/>
            <a:lstStyle/>
            <a:p>
              <a:pPr marL="342900" indent="-342900">
                <a:lnSpc>
                  <a:spcPct val="80000"/>
                </a:lnSpc>
                <a:spcBef>
                  <a:spcPct val="20000"/>
                </a:spcBef>
                <a:buClr>
                  <a:schemeClr val="hlink"/>
                </a:buClr>
                <a:buFont typeface="Wingdings" pitchFamily="2" charset="2"/>
                <a:buChar char="v"/>
              </a:pPr>
              <a:endParaRPr lang="tr-TR" altLang="tr-TR" sz="1600" b="1">
                <a:solidFill>
                  <a:srgbClr val="000066"/>
                </a:solidFill>
              </a:endParaRPr>
            </a:p>
          </p:txBody>
        </p:sp>
        <p:sp>
          <p:nvSpPr>
            <p:cNvPr id="47109" name="Rectangle 16">
              <a:hlinkClick r:id="rId3" action="ppaction://hlinkfile"/>
            </p:cNvPr>
            <p:cNvSpPr>
              <a:spLocks noChangeArrowheads="1"/>
            </p:cNvSpPr>
            <p:nvPr/>
          </p:nvSpPr>
          <p:spPr bwMode="auto">
            <a:xfrm>
              <a:off x="1608" y="3090"/>
              <a:ext cx="2352" cy="240"/>
            </a:xfrm>
            <a:prstGeom prst="rect">
              <a:avLst/>
            </a:prstGeom>
            <a:noFill/>
            <a:ln>
              <a:noFill/>
            </a:ln>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ctr" eaLnBrk="1" hangingPunct="1">
                <a:lnSpc>
                  <a:spcPct val="80000"/>
                </a:lnSpc>
                <a:buClr>
                  <a:schemeClr val="hlink"/>
                </a:buClr>
                <a:buFont typeface="Wingdings" pitchFamily="2" charset="2"/>
                <a:buNone/>
                <a:defRPr/>
              </a:pPr>
              <a:r>
                <a:rPr lang="tr-TR" altLang="tr-TR" sz="1800" dirty="0" smtClean="0">
                  <a:latin typeface="+mj-lt"/>
                  <a:cs typeface="Arial" charset="0"/>
                </a:rPr>
                <a:t>Acil Durum Raporu Formu </a:t>
              </a:r>
              <a:endParaRPr lang="tr-TR" altLang="tr-TR" sz="1800" dirty="0" smtClean="0">
                <a:solidFill>
                  <a:schemeClr val="folHlink"/>
                </a:solidFill>
                <a:latin typeface="+mj-lt"/>
                <a:cs typeface="Arial" charset="0"/>
              </a:endParaRPr>
            </a:p>
          </p:txBody>
        </p:sp>
        <p:sp>
          <p:nvSpPr>
            <p:cNvPr id="47110" name="Rectangle 17">
              <a:hlinkClick r:id="rId4" action="ppaction://hlinkfile"/>
            </p:cNvPr>
            <p:cNvSpPr>
              <a:spLocks noChangeArrowheads="1"/>
            </p:cNvSpPr>
            <p:nvPr/>
          </p:nvSpPr>
          <p:spPr bwMode="auto">
            <a:xfrm>
              <a:off x="1920" y="1392"/>
              <a:ext cx="1368" cy="192"/>
            </a:xfrm>
            <a:prstGeom prst="rect">
              <a:avLst/>
            </a:prstGeom>
            <a:noFill/>
            <a:ln>
              <a:noFill/>
            </a:ln>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ctr" eaLnBrk="1" hangingPunct="1">
                <a:buClr>
                  <a:schemeClr val="hlink"/>
                </a:buClr>
                <a:buFont typeface="Wingdings" pitchFamily="2" charset="2"/>
                <a:buNone/>
                <a:defRPr/>
              </a:pPr>
              <a:r>
                <a:rPr lang="tr-TR" altLang="tr-TR" sz="1800" dirty="0" smtClean="0">
                  <a:latin typeface="+mj-lt"/>
                  <a:cs typeface="Arial" charset="0"/>
                </a:rPr>
                <a:t>Genel Bilgiler Formu</a:t>
              </a:r>
            </a:p>
            <a:p>
              <a:pPr algn="ctr" eaLnBrk="1" hangingPunct="1">
                <a:buClr>
                  <a:schemeClr val="hlink"/>
                </a:buClr>
                <a:buFont typeface="Wingdings" pitchFamily="2" charset="2"/>
                <a:buNone/>
                <a:defRPr/>
              </a:pPr>
              <a:endParaRPr lang="tr-TR" altLang="tr-TR" sz="1600" dirty="0" smtClean="0">
                <a:solidFill>
                  <a:schemeClr val="folHlink"/>
                </a:solidFill>
                <a:latin typeface="Comic Sans MS" pitchFamily="66" charset="0"/>
                <a:cs typeface="Arial" charset="0"/>
              </a:endParaRPr>
            </a:p>
          </p:txBody>
        </p:sp>
        <p:sp>
          <p:nvSpPr>
            <p:cNvPr id="47111" name="Rectangle 18">
              <a:hlinkClick r:id="rId5" action="ppaction://hlinkfile"/>
            </p:cNvPr>
            <p:cNvSpPr>
              <a:spLocks noChangeArrowheads="1"/>
            </p:cNvSpPr>
            <p:nvPr/>
          </p:nvSpPr>
          <p:spPr bwMode="auto">
            <a:xfrm>
              <a:off x="3456" y="1672"/>
              <a:ext cx="2064" cy="192"/>
            </a:xfrm>
            <a:prstGeom prst="rect">
              <a:avLst/>
            </a:prstGeom>
            <a:noFill/>
            <a:ln>
              <a:noFill/>
            </a:ln>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buClr>
                  <a:schemeClr val="hlink"/>
                </a:buClr>
                <a:buFont typeface="Wingdings" pitchFamily="2" charset="2"/>
                <a:buNone/>
                <a:defRPr/>
              </a:pPr>
              <a:r>
                <a:rPr lang="tr-TR" altLang="tr-TR" sz="1800" dirty="0" smtClean="0">
                  <a:latin typeface="+mj-lt"/>
                  <a:cs typeface="Arial" charset="0"/>
                </a:rPr>
                <a:t>Durum Tespit Detay Formu </a:t>
              </a:r>
            </a:p>
            <a:p>
              <a:pPr algn="just" eaLnBrk="1" hangingPunct="1">
                <a:buClr>
                  <a:schemeClr val="hlink"/>
                </a:buClr>
                <a:buFont typeface="Wingdings" pitchFamily="2" charset="2"/>
                <a:buChar char="v"/>
                <a:defRPr/>
              </a:pPr>
              <a:endParaRPr lang="tr-TR" altLang="tr-TR" sz="1600" dirty="0" smtClean="0">
                <a:latin typeface="Comic Sans MS" pitchFamily="66" charset="0"/>
                <a:cs typeface="Arial" charset="0"/>
              </a:endParaRPr>
            </a:p>
            <a:p>
              <a:pPr algn="ctr" eaLnBrk="1" hangingPunct="1">
                <a:buClr>
                  <a:schemeClr val="hlink"/>
                </a:buClr>
                <a:buFont typeface="Wingdings" pitchFamily="2" charset="2"/>
                <a:buNone/>
                <a:defRPr/>
              </a:pPr>
              <a:endParaRPr lang="tr-TR" altLang="tr-TR" sz="1600" dirty="0" smtClean="0">
                <a:solidFill>
                  <a:schemeClr val="folHlink"/>
                </a:solidFill>
                <a:latin typeface="Comic Sans MS" pitchFamily="66" charset="0"/>
                <a:cs typeface="Arial" charset="0"/>
              </a:endParaRPr>
            </a:p>
          </p:txBody>
        </p:sp>
        <p:sp>
          <p:nvSpPr>
            <p:cNvPr id="47112" name="Rectangle 19"/>
            <p:cNvSpPr>
              <a:spLocks noChangeArrowheads="1"/>
            </p:cNvSpPr>
            <p:nvPr/>
          </p:nvSpPr>
          <p:spPr bwMode="auto">
            <a:xfrm>
              <a:off x="3504" y="2256"/>
              <a:ext cx="2064" cy="192"/>
            </a:xfrm>
            <a:prstGeom prst="rect">
              <a:avLst/>
            </a:prstGeom>
            <a:noFill/>
            <a:ln>
              <a:noFill/>
            </a:ln>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buClr>
                  <a:schemeClr val="hlink"/>
                </a:buClr>
                <a:buFont typeface="Wingdings" pitchFamily="2" charset="2"/>
                <a:buNone/>
                <a:defRPr/>
              </a:pPr>
              <a:r>
                <a:rPr lang="tr-TR" altLang="tr-TR" sz="1800" dirty="0" smtClean="0">
                  <a:latin typeface="+mj-lt"/>
                  <a:cs typeface="Arial" charset="0"/>
                </a:rPr>
                <a:t>Mimari Kat Planları</a:t>
              </a:r>
              <a:endParaRPr lang="tr-TR" altLang="tr-TR" sz="1800" dirty="0" smtClean="0">
                <a:solidFill>
                  <a:schemeClr val="folHlink"/>
                </a:solidFill>
                <a:latin typeface="+mj-lt"/>
                <a:cs typeface="Arial" charset="0"/>
              </a:endParaRPr>
            </a:p>
          </p:txBody>
        </p:sp>
        <p:sp>
          <p:nvSpPr>
            <p:cNvPr id="47113" name="Rectangle 20">
              <a:hlinkClick r:id="rId6" action="ppaction://hlinkfile"/>
            </p:cNvPr>
            <p:cNvSpPr>
              <a:spLocks noChangeArrowheads="1"/>
            </p:cNvSpPr>
            <p:nvPr/>
          </p:nvSpPr>
          <p:spPr bwMode="auto">
            <a:xfrm>
              <a:off x="3360" y="2784"/>
              <a:ext cx="2352" cy="192"/>
            </a:xfrm>
            <a:prstGeom prst="rect">
              <a:avLst/>
            </a:prstGeom>
            <a:noFill/>
            <a:ln>
              <a:noFill/>
            </a:ln>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tr-TR" altLang="tr-TR" sz="1800" dirty="0" smtClean="0">
                  <a:latin typeface="+mj-lt"/>
                  <a:cs typeface="Arial" charset="0"/>
                </a:rPr>
                <a:t>Tehlike Profili Belirleme Formu</a:t>
              </a:r>
            </a:p>
            <a:p>
              <a:pPr algn="ctr" eaLnBrk="1" hangingPunct="1">
                <a:buClr>
                  <a:schemeClr val="hlink"/>
                </a:buClr>
                <a:buFont typeface="Wingdings" pitchFamily="2" charset="2"/>
                <a:buNone/>
                <a:defRPr/>
              </a:pPr>
              <a:endParaRPr lang="tr-TR" altLang="tr-TR" sz="1600" dirty="0" smtClean="0">
                <a:solidFill>
                  <a:schemeClr val="folHlink"/>
                </a:solidFill>
                <a:latin typeface="Comic Sans MS" pitchFamily="66" charset="0"/>
                <a:cs typeface="Arial" charset="0"/>
              </a:endParaRPr>
            </a:p>
          </p:txBody>
        </p:sp>
        <p:sp>
          <p:nvSpPr>
            <p:cNvPr id="47114" name="Rectangle 21"/>
            <p:cNvSpPr>
              <a:spLocks noChangeArrowheads="1"/>
            </p:cNvSpPr>
            <p:nvPr/>
          </p:nvSpPr>
          <p:spPr bwMode="auto">
            <a:xfrm>
              <a:off x="158" y="2796"/>
              <a:ext cx="2665" cy="192"/>
            </a:xfrm>
            <a:prstGeom prst="rect">
              <a:avLst/>
            </a:prstGeom>
            <a:noFill/>
            <a:ln>
              <a:noFill/>
            </a:ln>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r>
                <a:rPr lang="tr-TR" altLang="tr-TR" sz="1800" dirty="0" smtClean="0">
                  <a:latin typeface="+mj-lt"/>
                  <a:cs typeface="Arial" charset="0"/>
                </a:rPr>
                <a:t>Risk Seviyesine Göre Derecelendirme  </a:t>
              </a:r>
            </a:p>
          </p:txBody>
        </p:sp>
        <p:sp>
          <p:nvSpPr>
            <p:cNvPr id="47115" name="Rectangle 23">
              <a:hlinkClick r:id="rId7" action="ppaction://hlinkfile"/>
            </p:cNvPr>
            <p:cNvSpPr>
              <a:spLocks noChangeArrowheads="1"/>
            </p:cNvSpPr>
            <p:nvPr/>
          </p:nvSpPr>
          <p:spPr bwMode="auto">
            <a:xfrm>
              <a:off x="48" y="2256"/>
              <a:ext cx="2112" cy="192"/>
            </a:xfrm>
            <a:prstGeom prst="rect">
              <a:avLst/>
            </a:prstGeom>
            <a:noFill/>
            <a:ln>
              <a:noFill/>
            </a:ln>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ctr" eaLnBrk="1" hangingPunct="1">
                <a:buClr>
                  <a:schemeClr val="hlink"/>
                </a:buClr>
                <a:buFont typeface="Wingdings" pitchFamily="2" charset="2"/>
                <a:buNone/>
                <a:defRPr/>
              </a:pPr>
              <a:r>
                <a:rPr lang="tr-TR" altLang="tr-TR" sz="1800" dirty="0" smtClean="0">
                  <a:latin typeface="+mj-lt"/>
                  <a:cs typeface="Arial" charset="0"/>
                </a:rPr>
                <a:t>Zarar Azaltma Planı Formu </a:t>
              </a:r>
            </a:p>
          </p:txBody>
        </p:sp>
        <p:sp>
          <p:nvSpPr>
            <p:cNvPr id="47116" name="Rectangle 24">
              <a:hlinkClick r:id="rId8" action="ppaction://hlinkfile"/>
            </p:cNvPr>
            <p:cNvSpPr>
              <a:spLocks noChangeArrowheads="1"/>
            </p:cNvSpPr>
            <p:nvPr/>
          </p:nvSpPr>
          <p:spPr bwMode="auto">
            <a:xfrm>
              <a:off x="240" y="1776"/>
              <a:ext cx="2112" cy="192"/>
            </a:xfrm>
            <a:prstGeom prst="rect">
              <a:avLst/>
            </a:prstGeom>
            <a:noFill/>
            <a:ln>
              <a:noFill/>
            </a:ln>
            <a:extLst/>
          </p:spPr>
          <p:txBody>
            <a:bodyPr/>
            <a:lstStyle>
              <a:lvl1pPr marL="342900" indent="-342900"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ctr" eaLnBrk="1" hangingPunct="1">
                <a:buClr>
                  <a:schemeClr val="hlink"/>
                </a:buClr>
                <a:buFont typeface="Wingdings" pitchFamily="2" charset="2"/>
                <a:buNone/>
                <a:defRPr/>
              </a:pPr>
              <a:r>
                <a:rPr lang="tr-TR" altLang="tr-TR" sz="1800" dirty="0" smtClean="0">
                  <a:latin typeface="+mj-lt"/>
                  <a:cs typeface="Arial" charset="0"/>
                </a:rPr>
                <a:t>Malzeme Bilgi Formu </a:t>
              </a:r>
            </a:p>
            <a:p>
              <a:pPr algn="just" eaLnBrk="1" hangingPunct="1">
                <a:buClr>
                  <a:schemeClr val="hlink"/>
                </a:buClr>
                <a:buFont typeface="Wingdings" pitchFamily="2" charset="2"/>
                <a:buChar char="v"/>
                <a:defRPr/>
              </a:pPr>
              <a:endParaRPr lang="tr-TR" altLang="tr-TR" sz="1600" dirty="0" smtClean="0">
                <a:latin typeface="Comic Sans MS" pitchFamily="66" charset="0"/>
                <a:cs typeface="Arial" charset="0"/>
              </a:endParaRPr>
            </a:p>
          </p:txBody>
        </p:sp>
        <p:sp>
          <p:nvSpPr>
            <p:cNvPr id="47117" name="AutoShape 25"/>
            <p:cNvSpPr>
              <a:spLocks noChangeArrowheads="1"/>
            </p:cNvSpPr>
            <p:nvPr/>
          </p:nvSpPr>
          <p:spPr bwMode="auto">
            <a:xfrm>
              <a:off x="2064" y="1632"/>
              <a:ext cx="1440" cy="1392"/>
            </a:xfrm>
            <a:prstGeom prst="star8">
              <a:avLst>
                <a:gd name="adj" fmla="val 9028"/>
              </a:avLst>
            </a:prstGeom>
            <a:solidFill>
              <a:schemeClr val="accent1"/>
            </a:solidFill>
            <a:ln w="9525" algn="ctr">
              <a:solidFill>
                <a:schemeClr val="tx1"/>
              </a:solidFill>
              <a:miter lim="800000"/>
              <a:headEnd/>
              <a:tailEnd/>
            </a:ln>
          </p:spPr>
          <p:txBody>
            <a:bodyPr wrap="none" anchor="ctr"/>
            <a:lstStyle/>
            <a:p>
              <a:endParaRPr lang="tr-TR" altLang="tr-TR" sz="1600"/>
            </a:p>
          </p:txBody>
        </p:sp>
      </p:grpSp>
      <p:sp>
        <p:nvSpPr>
          <p:cNvPr id="47107" name="1 Başlık"/>
          <p:cNvSpPr txBox="1">
            <a:spLocks/>
          </p:cNvSpPr>
          <p:nvPr/>
        </p:nvSpPr>
        <p:spPr bwMode="auto">
          <a:xfrm>
            <a:off x="211138" y="549275"/>
            <a:ext cx="7169150" cy="1508125"/>
          </a:xfrm>
          <a:prstGeom prst="rect">
            <a:avLst/>
          </a:prstGeom>
          <a:noFill/>
          <a:ln w="9525">
            <a:noFill/>
            <a:miter lim="800000"/>
            <a:headEnd/>
            <a:tailEnd/>
          </a:ln>
        </p:spPr>
        <p:txBody>
          <a:bodyPr/>
          <a:lstStyle/>
          <a:p>
            <a:r>
              <a:rPr lang="tr-TR" altLang="tr-TR" sz="2800" b="1">
                <a:solidFill>
                  <a:srgbClr val="E17723"/>
                </a:solidFill>
                <a:latin typeface="Arial" charset="0"/>
              </a:rPr>
              <a:t>Planlamada Kullanılabilecek Bazı      Form örnekleri</a:t>
            </a:r>
          </a:p>
        </p:txBody>
      </p:sp>
    </p:spTree>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4572000"/>
            <a:ext cx="8229600" cy="609600"/>
          </a:xfrm>
          <a:prstGeom prst="rect">
            <a:avLst/>
          </a:prstGeom>
          <a:noFill/>
          <a:ln w="9525">
            <a:noFill/>
            <a:miter lim="800000"/>
            <a:headEnd/>
            <a:tailEnd/>
          </a:ln>
        </p:spPr>
        <p:txBody>
          <a:bodyPr/>
          <a:lstStyle/>
          <a:p>
            <a:pPr marL="342900" indent="-342900">
              <a:lnSpc>
                <a:spcPct val="80000"/>
              </a:lnSpc>
              <a:spcBef>
                <a:spcPct val="20000"/>
              </a:spcBef>
              <a:buClr>
                <a:schemeClr val="hlink"/>
              </a:buClr>
              <a:buFont typeface="Wingdings" pitchFamily="2" charset="2"/>
              <a:buChar char="v"/>
            </a:pPr>
            <a:endParaRPr lang="tr-TR" altLang="tr-TR" sz="2800" b="1">
              <a:solidFill>
                <a:srgbClr val="000066"/>
              </a:solidFill>
            </a:endParaRPr>
          </a:p>
        </p:txBody>
      </p:sp>
      <p:sp>
        <p:nvSpPr>
          <p:cNvPr id="48131" name="Line 763"/>
          <p:cNvSpPr>
            <a:spLocks noChangeShapeType="1"/>
          </p:cNvSpPr>
          <p:nvPr/>
        </p:nvSpPr>
        <p:spPr bwMode="auto">
          <a:xfrm>
            <a:off x="547688" y="-2128838"/>
            <a:ext cx="0" cy="0"/>
          </a:xfrm>
          <a:prstGeom prst="line">
            <a:avLst/>
          </a:prstGeom>
          <a:noFill/>
          <a:ln w="12700" cap="rnd">
            <a:solidFill>
              <a:srgbClr val="000000"/>
            </a:solidFill>
            <a:round/>
            <a:headEnd/>
            <a:tailEnd/>
          </a:ln>
        </p:spPr>
        <p:txBody>
          <a:bodyPr wrap="none" anchor="ctr"/>
          <a:lstStyle/>
          <a:p>
            <a:endParaRPr lang="tr-TR"/>
          </a:p>
        </p:txBody>
      </p:sp>
      <p:sp>
        <p:nvSpPr>
          <p:cNvPr id="48132" name="Line 764"/>
          <p:cNvSpPr>
            <a:spLocks noChangeShapeType="1"/>
          </p:cNvSpPr>
          <p:nvPr/>
        </p:nvSpPr>
        <p:spPr bwMode="auto">
          <a:xfrm>
            <a:off x="547688" y="-1919288"/>
            <a:ext cx="0" cy="0"/>
          </a:xfrm>
          <a:prstGeom prst="line">
            <a:avLst/>
          </a:prstGeom>
          <a:noFill/>
          <a:ln w="12700" cap="rnd">
            <a:solidFill>
              <a:srgbClr val="000000"/>
            </a:solidFill>
            <a:round/>
            <a:headEnd/>
            <a:tailEnd/>
          </a:ln>
        </p:spPr>
        <p:txBody>
          <a:bodyPr wrap="none" anchor="ctr"/>
          <a:lstStyle/>
          <a:p>
            <a:endParaRPr lang="tr-TR"/>
          </a:p>
        </p:txBody>
      </p:sp>
      <p:sp>
        <p:nvSpPr>
          <p:cNvPr id="48133" name="Line 765"/>
          <p:cNvSpPr>
            <a:spLocks noChangeShapeType="1"/>
          </p:cNvSpPr>
          <p:nvPr/>
        </p:nvSpPr>
        <p:spPr bwMode="auto">
          <a:xfrm>
            <a:off x="2028825" y="-1919288"/>
            <a:ext cx="0" cy="0"/>
          </a:xfrm>
          <a:prstGeom prst="line">
            <a:avLst/>
          </a:prstGeom>
          <a:noFill/>
          <a:ln w="12700" cap="rnd">
            <a:solidFill>
              <a:srgbClr val="000000"/>
            </a:solidFill>
            <a:round/>
            <a:headEnd/>
            <a:tailEnd/>
          </a:ln>
        </p:spPr>
        <p:txBody>
          <a:bodyPr wrap="none" anchor="ctr"/>
          <a:lstStyle/>
          <a:p>
            <a:endParaRPr lang="tr-TR"/>
          </a:p>
        </p:txBody>
      </p:sp>
      <p:sp>
        <p:nvSpPr>
          <p:cNvPr id="48134" name="Line 792"/>
          <p:cNvSpPr>
            <a:spLocks noChangeShapeType="1"/>
          </p:cNvSpPr>
          <p:nvPr/>
        </p:nvSpPr>
        <p:spPr bwMode="auto">
          <a:xfrm>
            <a:off x="5251450" y="-2128838"/>
            <a:ext cx="0" cy="0"/>
          </a:xfrm>
          <a:prstGeom prst="line">
            <a:avLst/>
          </a:prstGeom>
          <a:noFill/>
          <a:ln w="12700" cap="rnd">
            <a:solidFill>
              <a:srgbClr val="000000"/>
            </a:solidFill>
            <a:round/>
            <a:headEnd/>
            <a:tailEnd/>
          </a:ln>
        </p:spPr>
        <p:txBody>
          <a:bodyPr wrap="none" anchor="ctr"/>
          <a:lstStyle/>
          <a:p>
            <a:endParaRPr lang="tr-TR"/>
          </a:p>
        </p:txBody>
      </p:sp>
      <p:sp>
        <p:nvSpPr>
          <p:cNvPr id="48135" name="Line 2777"/>
          <p:cNvSpPr>
            <a:spLocks noChangeShapeType="1"/>
          </p:cNvSpPr>
          <p:nvPr/>
        </p:nvSpPr>
        <p:spPr bwMode="auto">
          <a:xfrm>
            <a:off x="1541463" y="649288"/>
            <a:ext cx="0" cy="0"/>
          </a:xfrm>
          <a:prstGeom prst="line">
            <a:avLst/>
          </a:prstGeom>
          <a:noFill/>
          <a:ln w="12700" cap="rnd">
            <a:solidFill>
              <a:srgbClr val="000000"/>
            </a:solidFill>
            <a:round/>
            <a:headEnd/>
            <a:tailEnd/>
          </a:ln>
        </p:spPr>
        <p:txBody>
          <a:bodyPr wrap="none" anchor="ctr"/>
          <a:lstStyle/>
          <a:p>
            <a:endParaRPr lang="tr-TR"/>
          </a:p>
        </p:txBody>
      </p:sp>
      <p:sp>
        <p:nvSpPr>
          <p:cNvPr id="48136" name="Line 2778"/>
          <p:cNvSpPr>
            <a:spLocks noChangeShapeType="1"/>
          </p:cNvSpPr>
          <p:nvPr/>
        </p:nvSpPr>
        <p:spPr bwMode="auto">
          <a:xfrm>
            <a:off x="1541463" y="858838"/>
            <a:ext cx="0" cy="0"/>
          </a:xfrm>
          <a:prstGeom prst="line">
            <a:avLst/>
          </a:prstGeom>
          <a:noFill/>
          <a:ln w="12700" cap="rnd">
            <a:solidFill>
              <a:srgbClr val="000000"/>
            </a:solidFill>
            <a:round/>
            <a:headEnd/>
            <a:tailEnd/>
          </a:ln>
        </p:spPr>
        <p:txBody>
          <a:bodyPr wrap="none" anchor="ctr"/>
          <a:lstStyle/>
          <a:p>
            <a:endParaRPr lang="tr-TR"/>
          </a:p>
        </p:txBody>
      </p:sp>
      <p:sp>
        <p:nvSpPr>
          <p:cNvPr id="48137" name="Line 2779"/>
          <p:cNvSpPr>
            <a:spLocks noChangeShapeType="1"/>
          </p:cNvSpPr>
          <p:nvPr/>
        </p:nvSpPr>
        <p:spPr bwMode="auto">
          <a:xfrm>
            <a:off x="2532063" y="858838"/>
            <a:ext cx="0" cy="0"/>
          </a:xfrm>
          <a:prstGeom prst="line">
            <a:avLst/>
          </a:prstGeom>
          <a:noFill/>
          <a:ln w="12700" cap="rnd">
            <a:solidFill>
              <a:srgbClr val="000000"/>
            </a:solidFill>
            <a:round/>
            <a:headEnd/>
            <a:tailEnd/>
          </a:ln>
        </p:spPr>
        <p:txBody>
          <a:bodyPr wrap="none" anchor="ctr"/>
          <a:lstStyle/>
          <a:p>
            <a:endParaRPr lang="tr-TR"/>
          </a:p>
        </p:txBody>
      </p:sp>
      <p:sp>
        <p:nvSpPr>
          <p:cNvPr id="48138" name="Line 2806"/>
          <p:cNvSpPr>
            <a:spLocks noChangeShapeType="1"/>
          </p:cNvSpPr>
          <p:nvPr/>
        </p:nvSpPr>
        <p:spPr bwMode="auto">
          <a:xfrm>
            <a:off x="4879975" y="649288"/>
            <a:ext cx="0" cy="0"/>
          </a:xfrm>
          <a:prstGeom prst="line">
            <a:avLst/>
          </a:prstGeom>
          <a:noFill/>
          <a:ln w="12700" cap="rnd">
            <a:solidFill>
              <a:srgbClr val="000000"/>
            </a:solidFill>
            <a:round/>
            <a:headEnd/>
            <a:tailEnd/>
          </a:ln>
        </p:spPr>
        <p:txBody>
          <a:bodyPr wrap="none" anchor="ctr"/>
          <a:lstStyle/>
          <a:p>
            <a:endParaRPr lang="tr-TR"/>
          </a:p>
        </p:txBody>
      </p:sp>
      <p:graphicFrame>
        <p:nvGraphicFramePr>
          <p:cNvPr id="54374" name="Group 102"/>
          <p:cNvGraphicFramePr>
            <a:graphicFrameLocks noGrp="1"/>
          </p:cNvGraphicFramePr>
          <p:nvPr/>
        </p:nvGraphicFramePr>
        <p:xfrm>
          <a:off x="107950" y="1849438"/>
          <a:ext cx="8929688" cy="4603750"/>
        </p:xfrm>
        <a:graphic>
          <a:graphicData uri="http://schemas.openxmlformats.org/drawingml/2006/table">
            <a:tbl>
              <a:tblPr/>
              <a:tblGrid>
                <a:gridCol w="993014"/>
                <a:gridCol w="871421"/>
                <a:gridCol w="729561"/>
                <a:gridCol w="1215935"/>
                <a:gridCol w="243186"/>
                <a:gridCol w="788670"/>
                <a:gridCol w="124289"/>
                <a:gridCol w="558994"/>
                <a:gridCol w="124972"/>
                <a:gridCol w="518460"/>
                <a:gridCol w="194212"/>
                <a:gridCol w="471175"/>
                <a:gridCol w="312428"/>
                <a:gridCol w="891685"/>
                <a:gridCol w="891685"/>
              </a:tblGrid>
              <a:tr h="305737">
                <a:tc gridSpan="10">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Okul Adı             :</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Tarihi:</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5737">
                <a:tc gridSpan="15">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Bina / Blok Adı  :</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5737">
                <a:tc row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Kat:                      </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Koridor Sayısı:     </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 Oda Sayısı</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Derslik Sayısı</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tr-TR"/>
                    </a:p>
                  </a:txBody>
                  <a:tcPr/>
                </a:tc>
                <a:tc rowSpan="2" hMerge="1">
                  <a:txBody>
                    <a:bodyPr/>
                    <a:lstStyle/>
                    <a:p>
                      <a:endParaRPr lang="tr-TR"/>
                    </a:p>
                  </a:txBody>
                  <a:tcPr/>
                </a:tc>
                <a:tc rowSpan="2"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Laboratuar Sayısı</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tr-TR"/>
                    </a:p>
                  </a:txBody>
                  <a:tcPr/>
                </a:tc>
                <a:tc rowSpan="2" hMerge="1">
                  <a:txBody>
                    <a:bodyPr/>
                    <a:lstStyle/>
                    <a:p>
                      <a:endParaRPr lang="tr-TR"/>
                    </a:p>
                  </a:txBody>
                  <a:tcPr/>
                </a:tc>
                <a:tc rowSpan="3"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Elektrik Panosu: </a:t>
                      </a:r>
                      <a:endParaRPr kumimoji="0" lang="tr-TR" altLang="tr-TR" sz="1200" b="0" i="0" u="none" strike="noStrike" cap="none" normalizeH="0" baseline="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
                      </a:r>
                      <a:br>
                        <a:rPr kumimoji="0" lang="tr-TR" altLang="tr-TR" sz="1200" b="1" i="0" u="none" strike="noStrike" cap="none" normalizeH="0" baseline="0" smtClean="0">
                          <a:ln>
                            <a:noFill/>
                          </a:ln>
                          <a:solidFill>
                            <a:schemeClr val="tx1"/>
                          </a:solidFill>
                          <a:effectLst/>
                          <a:latin typeface="+mj-lt"/>
                          <a:cs typeface="Times New Roman" pitchFamily="18" charset="0"/>
                        </a:rPr>
                      </a:br>
                      <a:r>
                        <a:rPr kumimoji="0" lang="tr-TR" altLang="tr-TR" sz="1200" b="1" i="0" u="none" strike="noStrike" cap="none" normalizeH="0" baseline="0" smtClean="0">
                          <a:ln>
                            <a:noFill/>
                          </a:ln>
                          <a:solidFill>
                            <a:schemeClr val="tx1"/>
                          </a:solidFill>
                          <a:effectLst/>
                          <a:latin typeface="+mj-lt"/>
                          <a:cs typeface="Times New Roman" pitchFamily="18" charset="0"/>
                        </a:rPr>
                        <a:t>[    ] Var      [    ] Yok</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tr-TR"/>
                    </a:p>
                  </a:txBody>
                  <a:tcPr/>
                </a:tc>
                <a:tc rowSpan="3" hMerge="1">
                  <a:txBody>
                    <a:bodyPr/>
                    <a:lstStyle/>
                    <a:p>
                      <a:endParaRPr lang="tr-TR"/>
                    </a:p>
                  </a:txBody>
                  <a:tcPr/>
                </a:tc>
              </a:tr>
              <a:tr h="527255">
                <a:tc vMerge="1">
                  <a:txBody>
                    <a:bodyPr/>
                    <a:lstStyle/>
                    <a:p>
                      <a:endParaRPr lang="tr-TR"/>
                    </a:p>
                  </a:txBody>
                  <a:tcPr/>
                </a:tc>
                <a:tc gridSpan="4">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Arial" charset="0"/>
                        </a:rPr>
                        <a:t>Iş</a:t>
                      </a:r>
                      <a:r>
                        <a:rPr kumimoji="0" lang="tr-TR" altLang="tr-TR" sz="1200" b="1" i="0" u="none" strike="noStrike" cap="none" normalizeH="0" baseline="0" dirty="0" smtClean="0">
                          <a:ln>
                            <a:noFill/>
                          </a:ln>
                          <a:solidFill>
                            <a:schemeClr val="tx1"/>
                          </a:solidFill>
                          <a:effectLst/>
                          <a:latin typeface="+mj-lt"/>
                          <a:cs typeface="Times New Roman" pitchFamily="18" charset="0"/>
                        </a:rPr>
                        <a:t>ıldak Sayısı:</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    ] Yok</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509562">
                <a:tc vMerge="1">
                  <a:txBody>
                    <a:bodyPr/>
                    <a:lstStyle/>
                    <a:p>
                      <a:endParaRPr lang="tr-TR"/>
                    </a:p>
                  </a:txBody>
                  <a:tcPr/>
                </a:tc>
                <a:tc gridSpan="4">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Acil / Yangın Çıkış Sayısı: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    ] Yok </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mj-lt"/>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altLang="tr-TR" sz="1200" b="0" i="0" u="none" strike="noStrike" cap="none" normalizeH="0" baseline="0" smtClean="0">
                        <a:ln>
                          <a:noFill/>
                        </a:ln>
                        <a:solidFill>
                          <a:schemeClr val="tx1"/>
                        </a:solidFill>
                        <a:effectLst/>
                        <a:latin typeface="+mj-lt"/>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mj-lt"/>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305737">
                <a:tc gridSpan="5">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Yangın Söndürücü :    [    ]  Var     [    ]  Yok</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10">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Yangın Hortumu :    [    ]  Var     [    ]  Yok</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5737">
                <a:tc gridSpan="15">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dirty="0" smtClean="0">
                        <a:ln>
                          <a:noFill/>
                        </a:ln>
                        <a:solidFill>
                          <a:schemeClr val="tx1"/>
                        </a:solidFill>
                        <a:effectLst/>
                        <a:latin typeface="+mj-lt"/>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21036">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Oda- Derslik-Lab Adı veya Nosu</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İlk Yardım Kutusu Talimat Panosu</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Kapı Açılış Yönü</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İlk Kurtarılacak (Önemli Belge)</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Tahliye Engeli (Mobilya </a:t>
                      </a:r>
                      <a:r>
                        <a:rPr kumimoji="0" lang="tr-TR" altLang="tr-TR" sz="1200" b="1" i="0" u="none" strike="noStrike" cap="none" normalizeH="0" baseline="0" dirty="0" err="1" smtClean="0">
                          <a:ln>
                            <a:noFill/>
                          </a:ln>
                          <a:solidFill>
                            <a:schemeClr val="tx1"/>
                          </a:solidFill>
                          <a:effectLst/>
                          <a:latin typeface="+mj-lt"/>
                          <a:cs typeface="Times New Roman" pitchFamily="18" charset="0"/>
                        </a:rPr>
                        <a:t>vs</a:t>
                      </a:r>
                      <a:r>
                        <a:rPr kumimoji="0" lang="tr-TR" altLang="tr-TR" sz="1200" b="1" i="0" u="none" strike="noStrike" cap="none" normalizeH="0" baseline="0" dirty="0" smtClean="0">
                          <a:ln>
                            <a:noFill/>
                          </a:ln>
                          <a:solidFill>
                            <a:schemeClr val="tx1"/>
                          </a:solidFill>
                          <a:effectLst/>
                          <a:latin typeface="+mj-lt"/>
                          <a:cs typeface="Times New Roman" pitchFamily="18" charset="0"/>
                        </a:rPr>
                        <a:t>)</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Vana/ Şalter</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Tehlikeli Madde</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mj-lt"/>
                          <a:cs typeface="Times New Roman" pitchFamily="18" charset="0"/>
                        </a:rPr>
                        <a:t>Yanıcı Malzeme</a:t>
                      </a:r>
                      <a:br>
                        <a:rPr kumimoji="0" lang="tr-TR" altLang="tr-TR" sz="1200" b="1" i="0" u="none" strike="noStrike" cap="none" normalizeH="0" baseline="0" smtClean="0">
                          <a:ln>
                            <a:noFill/>
                          </a:ln>
                          <a:solidFill>
                            <a:schemeClr val="tx1"/>
                          </a:solidFill>
                          <a:effectLst/>
                          <a:latin typeface="+mj-lt"/>
                          <a:cs typeface="Times New Roman" pitchFamily="18" charset="0"/>
                        </a:rPr>
                      </a:br>
                      <a:r>
                        <a:rPr kumimoji="0" lang="tr-TR" altLang="tr-TR" sz="1200" b="1" i="0" u="none" strike="noStrike" cap="none" normalizeH="0" baseline="0" smtClean="0">
                          <a:ln>
                            <a:noFill/>
                          </a:ln>
                          <a:solidFill>
                            <a:schemeClr val="tx1"/>
                          </a:solidFill>
                          <a:effectLst/>
                          <a:latin typeface="+mj-lt"/>
                          <a:cs typeface="Times New Roman" pitchFamily="18" charset="0"/>
                        </a:rPr>
                        <a:t>(Ahşap vs)</a:t>
                      </a:r>
                      <a:endParaRPr kumimoji="0" lang="tr-TR" altLang="tr-TR" sz="1200" b="0" i="0" u="none" strike="noStrike" cap="none" normalizeH="0" baseline="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Duman </a:t>
                      </a:r>
                      <a:r>
                        <a:rPr kumimoji="0" lang="tr-TR" altLang="tr-TR" sz="1200" b="1" i="0" u="none" strike="noStrike" cap="none" normalizeH="0" baseline="0" dirty="0" err="1" smtClean="0">
                          <a:ln>
                            <a:noFill/>
                          </a:ln>
                          <a:solidFill>
                            <a:schemeClr val="tx1"/>
                          </a:solidFill>
                          <a:effectLst/>
                          <a:latin typeface="+mj-lt"/>
                          <a:cs typeface="Times New Roman" pitchFamily="18" charset="0"/>
                        </a:rPr>
                        <a:t>Dedektörü</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mj-lt"/>
                          <a:cs typeface="Times New Roman" pitchFamily="18" charset="0"/>
                        </a:rPr>
                        <a:t>Afet Acil Yardım Malzemesi</a:t>
                      </a:r>
                      <a:endParaRPr kumimoji="0" lang="tr-TR" altLang="tr-TR" sz="1200" b="0" i="0" u="none" strike="noStrike" cap="none" normalizeH="0" baseline="0" dirty="0" smtClean="0">
                        <a:ln>
                          <a:noFill/>
                        </a:ln>
                        <a:solidFill>
                          <a:schemeClr val="tx1"/>
                        </a:solidFill>
                        <a:effectLst/>
                        <a:latin typeface="+mj-lt"/>
                        <a:cs typeface="Times New Roman" pitchFamily="18"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37">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dirty="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dirty="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dirty="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dirty="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37">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dirty="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dirty="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37">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altLang="tr-TR" sz="1200" b="1" i="0" u="none" strike="noStrike" cap="none" normalizeH="0" baseline="0" dirty="0" smtClean="0">
                        <a:ln>
                          <a:noFill/>
                        </a:ln>
                        <a:solidFill>
                          <a:schemeClr val="tx1"/>
                        </a:solidFill>
                        <a:effectLst/>
                        <a:latin typeface="Comic Sans MS" pitchFamily="66" charset="0"/>
                        <a:cs typeface="Arial" charset="0"/>
                      </a:endParaRP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226" name="2 Başlık"/>
          <p:cNvSpPr txBox="1">
            <a:spLocks/>
          </p:cNvSpPr>
          <p:nvPr/>
        </p:nvSpPr>
        <p:spPr bwMode="auto">
          <a:xfrm>
            <a:off x="323850" y="404813"/>
            <a:ext cx="5562600" cy="1143000"/>
          </a:xfrm>
          <a:prstGeom prst="rect">
            <a:avLst/>
          </a:prstGeom>
          <a:noFill/>
          <a:ln w="9525">
            <a:noFill/>
            <a:miter lim="800000"/>
            <a:headEnd/>
            <a:tailEnd/>
          </a:ln>
        </p:spPr>
        <p:txBody>
          <a:bodyPr/>
          <a:lstStyle/>
          <a:p>
            <a:r>
              <a:rPr lang="tr-TR" altLang="tr-TR" sz="2800" b="1">
                <a:solidFill>
                  <a:srgbClr val="E17723"/>
                </a:solidFill>
                <a:latin typeface="Arial" charset="0"/>
              </a:rPr>
              <a:t>Yapısal Olmayan Riskleri Azaltmak (YORA) – Tehlike Avı</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4374"/>
                                        </p:tgtEl>
                                        <p:attrNameLst>
                                          <p:attrName>style.visibility</p:attrName>
                                        </p:attrNameLst>
                                      </p:cBhvr>
                                      <p:to>
                                        <p:strVal val="visible"/>
                                      </p:to>
                                    </p:set>
                                    <p:animEffect transition="in" filter="fade">
                                      <p:cBhvr>
                                        <p:cTn id="7" dur="2000"/>
                                        <p:tgtEl>
                                          <p:spTgt spid="5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6 Başlık"/>
          <p:cNvSpPr>
            <a:spLocks noGrp="1"/>
          </p:cNvSpPr>
          <p:nvPr>
            <p:ph type="title"/>
          </p:nvPr>
        </p:nvSpPr>
        <p:spPr/>
        <p:txBody>
          <a:bodyPr/>
          <a:lstStyle/>
          <a:p>
            <a:pPr eaLnBrk="1" hangingPunct="1"/>
            <a:r>
              <a:rPr lang="tr-TR" altLang="tr-TR" smtClean="0">
                <a:latin typeface="Arial" charset="0"/>
                <a:cs typeface="Arial" charset="0"/>
              </a:rPr>
              <a:t>HAZIRLIK ÇALIŞMALARI</a:t>
            </a:r>
          </a:p>
        </p:txBody>
      </p:sp>
      <p:pic>
        <p:nvPicPr>
          <p:cNvPr id="49155" name="Picture 2"/>
          <p:cNvPicPr>
            <a:picLocks noChangeAspect="1" noChangeArrowheads="1"/>
          </p:cNvPicPr>
          <p:nvPr/>
        </p:nvPicPr>
        <p:blipFill>
          <a:blip r:embed="rId3"/>
          <a:srcRect/>
          <a:stretch>
            <a:fillRect/>
          </a:stretch>
        </p:blipFill>
        <p:spPr bwMode="auto">
          <a:xfrm>
            <a:off x="1835150" y="1739900"/>
            <a:ext cx="5588000" cy="4568825"/>
          </a:xfrm>
          <a:prstGeom prst="rect">
            <a:avLst/>
          </a:prstGeom>
          <a:solidFill>
            <a:srgbClr val="FFCC66"/>
          </a:solidFill>
          <a:ln w="9525">
            <a:noFill/>
            <a:miter lim="800000"/>
            <a:headEnd/>
            <a:tailEnd/>
          </a:ln>
        </p:spPr>
      </p:pic>
      <p:pic>
        <p:nvPicPr>
          <p:cNvPr id="49156" name="Picture 5" descr="j0222041"/>
          <p:cNvPicPr>
            <a:picLocks noChangeAspect="1" noChangeArrowheads="1"/>
          </p:cNvPicPr>
          <p:nvPr/>
        </p:nvPicPr>
        <p:blipFill>
          <a:blip r:embed="rId4"/>
          <a:srcRect/>
          <a:stretch>
            <a:fillRect/>
          </a:stretch>
        </p:blipFill>
        <p:spPr bwMode="auto">
          <a:xfrm>
            <a:off x="3605213" y="2978150"/>
            <a:ext cx="175895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6 Başlık"/>
          <p:cNvSpPr>
            <a:spLocks noGrp="1"/>
          </p:cNvSpPr>
          <p:nvPr>
            <p:ph type="title"/>
          </p:nvPr>
        </p:nvSpPr>
        <p:spPr/>
        <p:txBody>
          <a:bodyPr/>
          <a:lstStyle/>
          <a:p>
            <a:pPr eaLnBrk="1" hangingPunct="1"/>
            <a:r>
              <a:rPr lang="tr-TR" altLang="tr-TR" smtClean="0">
                <a:latin typeface="Arial" charset="0"/>
                <a:cs typeface="Arial" charset="0"/>
              </a:rPr>
              <a:t>Hazırlık</a:t>
            </a:r>
          </a:p>
        </p:txBody>
      </p:sp>
      <p:sp>
        <p:nvSpPr>
          <p:cNvPr id="50179" name="Text Box 5"/>
          <p:cNvSpPr txBox="1">
            <a:spLocks noChangeArrowheads="1"/>
          </p:cNvSpPr>
          <p:nvPr/>
        </p:nvSpPr>
        <p:spPr bwMode="auto">
          <a:xfrm>
            <a:off x="728663" y="1700213"/>
            <a:ext cx="7632700" cy="3822700"/>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400" dirty="0" smtClean="0">
                <a:latin typeface="+mj-lt"/>
                <a:cs typeface="Arial" charset="0"/>
              </a:rPr>
              <a:t>Zarar azaltma safhasında yapılan çalışmalar ve alınan önlemlerle olayların durdurulması veya önlenmesi her zaman mümkün olmayacağı için, </a:t>
            </a:r>
          </a:p>
          <a:p>
            <a:pPr algn="just" eaLnBrk="1" hangingPunct="1">
              <a:lnSpc>
                <a:spcPct val="130000"/>
              </a:lnSpc>
              <a:spcBef>
                <a:spcPct val="50000"/>
              </a:spcBef>
              <a:buFontTx/>
              <a:buNone/>
              <a:defRPr/>
            </a:pPr>
            <a:endParaRPr lang="tr-TR" altLang="tr-TR" sz="2400" dirty="0" smtClean="0">
              <a:latin typeface="+mj-lt"/>
              <a:cs typeface="Arial" charset="0"/>
            </a:endParaRPr>
          </a:p>
          <a:p>
            <a:pPr algn="just" eaLnBrk="1" hangingPunct="1">
              <a:lnSpc>
                <a:spcPct val="130000"/>
              </a:lnSpc>
              <a:spcBef>
                <a:spcPct val="50000"/>
              </a:spcBef>
              <a:buFontTx/>
              <a:buNone/>
              <a:defRPr/>
            </a:pPr>
            <a:r>
              <a:rPr lang="tr-TR" altLang="tr-TR" sz="2400" dirty="0" smtClean="0">
                <a:latin typeface="+mj-lt"/>
                <a:cs typeface="Arial" charset="0"/>
              </a:rPr>
              <a:t>Hazırlık safhasında öğrenci, öğretmen ve çalışanların canı ve malı ile milli servetleri, afetlerin yıkıcı etkilerinden koruyacak bazı faaliyetlerin yürütülmesi zorunlu olmaktadır.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6 Başlık"/>
          <p:cNvSpPr>
            <a:spLocks noGrp="1"/>
          </p:cNvSpPr>
          <p:nvPr>
            <p:ph type="title"/>
          </p:nvPr>
        </p:nvSpPr>
        <p:spPr/>
        <p:txBody>
          <a:bodyPr/>
          <a:lstStyle/>
          <a:p>
            <a:pPr eaLnBrk="1" hangingPunct="1"/>
            <a:r>
              <a:rPr lang="tr-TR" altLang="tr-TR" smtClean="0">
                <a:latin typeface="Arial" charset="0"/>
                <a:cs typeface="Arial" charset="0"/>
              </a:rPr>
              <a:t>Hazırlık Çalışmaları</a:t>
            </a:r>
          </a:p>
        </p:txBody>
      </p:sp>
      <p:sp>
        <p:nvSpPr>
          <p:cNvPr id="51203" name="Text Box 3"/>
          <p:cNvSpPr txBox="1">
            <a:spLocks noChangeArrowheads="1"/>
          </p:cNvSpPr>
          <p:nvPr/>
        </p:nvSpPr>
        <p:spPr bwMode="auto">
          <a:xfrm>
            <a:off x="827088" y="1347788"/>
            <a:ext cx="8208962" cy="5373687"/>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0"/>
              </a:spcBef>
              <a:buFontTx/>
              <a:buNone/>
              <a:defRPr/>
            </a:pPr>
            <a:r>
              <a:rPr lang="tr-TR" altLang="tr-TR" sz="2200" dirty="0" smtClean="0">
                <a:latin typeface="+mj-lt"/>
                <a:cs typeface="Arial" charset="0"/>
              </a:rPr>
              <a:t>afete müdahale ve iyileştirme planlarının hazırlanması, </a:t>
            </a:r>
          </a:p>
          <a:p>
            <a:pPr algn="just" eaLnBrk="1" hangingPunct="1">
              <a:lnSpc>
                <a:spcPct val="130000"/>
              </a:lnSpc>
              <a:spcBef>
                <a:spcPct val="0"/>
              </a:spcBef>
              <a:buFontTx/>
              <a:buNone/>
              <a:defRPr/>
            </a:pPr>
            <a:endParaRPr lang="tr-TR" altLang="tr-TR" sz="2200" dirty="0" smtClean="0">
              <a:latin typeface="+mj-lt"/>
              <a:cs typeface="Arial" charset="0"/>
            </a:endParaRPr>
          </a:p>
          <a:p>
            <a:pPr algn="just" eaLnBrk="1" hangingPunct="1">
              <a:lnSpc>
                <a:spcPct val="130000"/>
              </a:lnSpc>
              <a:spcBef>
                <a:spcPct val="0"/>
              </a:spcBef>
              <a:buFontTx/>
              <a:buNone/>
              <a:defRPr/>
            </a:pPr>
            <a:r>
              <a:rPr lang="tr-TR" altLang="tr-TR" sz="2200" dirty="0" smtClean="0">
                <a:latin typeface="+mj-lt"/>
                <a:cs typeface="Arial" charset="0"/>
              </a:rPr>
              <a:t>başta bu planlarda görev alacak kişiler olmak üzere, öğretmenler, öğrenciler, çalışanlar ve veliler için eğitim ve tatbikat programlarının hazırlanması ve uygulanması, </a:t>
            </a:r>
          </a:p>
          <a:p>
            <a:pPr algn="just" eaLnBrk="1" hangingPunct="1">
              <a:lnSpc>
                <a:spcPct val="130000"/>
              </a:lnSpc>
              <a:spcBef>
                <a:spcPct val="0"/>
              </a:spcBef>
              <a:buFontTx/>
              <a:buNone/>
              <a:defRPr/>
            </a:pPr>
            <a:endParaRPr lang="tr-TR" altLang="tr-TR" sz="2200" dirty="0" smtClean="0">
              <a:latin typeface="+mj-lt"/>
              <a:cs typeface="Arial" charset="0"/>
            </a:endParaRPr>
          </a:p>
          <a:p>
            <a:pPr algn="just" eaLnBrk="1" hangingPunct="1">
              <a:lnSpc>
                <a:spcPct val="130000"/>
              </a:lnSpc>
              <a:spcBef>
                <a:spcPct val="0"/>
              </a:spcBef>
              <a:buFontTx/>
              <a:buNone/>
              <a:defRPr/>
            </a:pPr>
            <a:r>
              <a:rPr lang="tr-TR" altLang="tr-TR" sz="2200" dirty="0" smtClean="0">
                <a:latin typeface="+mj-lt"/>
                <a:cs typeface="Arial" charset="0"/>
              </a:rPr>
              <a:t>ihtiyaç duyulan araç-gerecin temini, </a:t>
            </a:r>
          </a:p>
          <a:p>
            <a:pPr algn="just" eaLnBrk="1" hangingPunct="1">
              <a:lnSpc>
                <a:spcPct val="130000"/>
              </a:lnSpc>
              <a:spcBef>
                <a:spcPct val="0"/>
              </a:spcBef>
              <a:buFontTx/>
              <a:buNone/>
              <a:defRPr/>
            </a:pPr>
            <a:endParaRPr lang="tr-TR" altLang="tr-TR" sz="2200" dirty="0" smtClean="0">
              <a:latin typeface="+mj-lt"/>
              <a:cs typeface="Arial" charset="0"/>
            </a:endParaRPr>
          </a:p>
          <a:p>
            <a:pPr algn="just" eaLnBrk="1" hangingPunct="1">
              <a:lnSpc>
                <a:spcPct val="130000"/>
              </a:lnSpc>
              <a:spcBef>
                <a:spcPct val="0"/>
              </a:spcBef>
              <a:buFontTx/>
              <a:buNone/>
              <a:defRPr/>
            </a:pPr>
            <a:r>
              <a:rPr lang="tr-TR" altLang="tr-TR" sz="2200" dirty="0" smtClean="0">
                <a:latin typeface="+mj-lt"/>
                <a:cs typeface="Arial" charset="0"/>
              </a:rPr>
              <a:t>okul içi haberleşme, bilgi ve iletişim sistemlerinin geliştirilmesi, </a:t>
            </a:r>
          </a:p>
          <a:p>
            <a:pPr algn="just" eaLnBrk="1" hangingPunct="1">
              <a:lnSpc>
                <a:spcPct val="130000"/>
              </a:lnSpc>
              <a:spcBef>
                <a:spcPct val="0"/>
              </a:spcBef>
              <a:buFontTx/>
              <a:buNone/>
              <a:defRPr/>
            </a:pPr>
            <a:endParaRPr lang="tr-TR" altLang="tr-TR" sz="2200" dirty="0" smtClean="0">
              <a:latin typeface="+mj-lt"/>
              <a:cs typeface="Arial" charset="0"/>
            </a:endParaRPr>
          </a:p>
          <a:p>
            <a:pPr algn="just" eaLnBrk="1" hangingPunct="1">
              <a:lnSpc>
                <a:spcPct val="130000"/>
              </a:lnSpc>
              <a:spcBef>
                <a:spcPct val="0"/>
              </a:spcBef>
              <a:buFontTx/>
              <a:buNone/>
              <a:defRPr/>
            </a:pPr>
            <a:r>
              <a:rPr lang="tr-TR" altLang="tr-TR" sz="2200" dirty="0" smtClean="0">
                <a:latin typeface="+mj-lt"/>
                <a:cs typeface="Arial" charset="0"/>
              </a:rPr>
              <a:t>yangın alarm ve erken uyarı sistemlerinin kurulması,</a:t>
            </a:r>
          </a:p>
          <a:p>
            <a:pPr algn="just" eaLnBrk="1" hangingPunct="1">
              <a:lnSpc>
                <a:spcPct val="130000"/>
              </a:lnSpc>
              <a:spcBef>
                <a:spcPct val="0"/>
              </a:spcBef>
              <a:buFontTx/>
              <a:buNone/>
              <a:defRPr/>
            </a:pPr>
            <a:r>
              <a:rPr lang="tr-TR" altLang="tr-TR" sz="2200" dirty="0" smtClean="0">
                <a:latin typeface="+mj-lt"/>
                <a:cs typeface="Arial" charset="0"/>
              </a:rPr>
              <a:t>gibi faaliyetler yer almaktadır.</a:t>
            </a:r>
          </a:p>
        </p:txBody>
      </p:sp>
      <p:sp>
        <p:nvSpPr>
          <p:cNvPr id="51204" name="Rectangle 4"/>
          <p:cNvSpPr>
            <a:spLocks noChangeArrowheads="1"/>
          </p:cNvSpPr>
          <p:nvPr/>
        </p:nvSpPr>
        <p:spPr bwMode="auto">
          <a:xfrm>
            <a:off x="366713" y="1341438"/>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51205" name="Rectangle 5"/>
          <p:cNvSpPr>
            <a:spLocks noChangeArrowheads="1"/>
          </p:cNvSpPr>
          <p:nvPr/>
        </p:nvSpPr>
        <p:spPr bwMode="auto">
          <a:xfrm>
            <a:off x="366713" y="2332038"/>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51206" name="Rectangle 6"/>
          <p:cNvSpPr>
            <a:spLocks noChangeArrowheads="1"/>
          </p:cNvSpPr>
          <p:nvPr/>
        </p:nvSpPr>
        <p:spPr bwMode="auto">
          <a:xfrm>
            <a:off x="304800" y="3654425"/>
            <a:ext cx="623888"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51207" name="Rectangle 7"/>
          <p:cNvSpPr>
            <a:spLocks noChangeArrowheads="1"/>
          </p:cNvSpPr>
          <p:nvPr/>
        </p:nvSpPr>
        <p:spPr bwMode="auto">
          <a:xfrm>
            <a:off x="366713" y="4618038"/>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
        <p:nvSpPr>
          <p:cNvPr id="51208" name="Rectangle 8"/>
          <p:cNvSpPr>
            <a:spLocks noChangeArrowheads="1"/>
          </p:cNvSpPr>
          <p:nvPr/>
        </p:nvSpPr>
        <p:spPr bwMode="auto">
          <a:xfrm>
            <a:off x="366713" y="5837238"/>
            <a:ext cx="623887" cy="762000"/>
          </a:xfrm>
          <a:prstGeom prst="rect">
            <a:avLst/>
          </a:prstGeom>
          <a:noFill/>
          <a:ln w="9525">
            <a:noFill/>
            <a:miter lim="800000"/>
            <a:headEnd/>
            <a:tailEnd/>
          </a:ln>
        </p:spPr>
        <p:txBody>
          <a:bodyPr wrap="none" anchor="ctr">
            <a:spAutoFit/>
          </a:bodyPr>
          <a:lstStyle/>
          <a:p>
            <a:r>
              <a:rPr lang="tr-TR" altLang="tr-TR" sz="4400">
                <a:solidFill>
                  <a:srgbClr val="CC0066"/>
                </a:solidFill>
                <a:sym typeface="Wingdings" pitchFamily="2" charset="2"/>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Başlık 1"/>
          <p:cNvSpPr>
            <a:spLocks noGrp="1"/>
          </p:cNvSpPr>
          <p:nvPr>
            <p:ph type="title"/>
          </p:nvPr>
        </p:nvSpPr>
        <p:spPr/>
        <p:txBody>
          <a:bodyPr/>
          <a:lstStyle/>
          <a:p>
            <a:pPr eaLnBrk="1" hangingPunct="1"/>
            <a:r>
              <a:rPr lang="tr-TR" altLang="tr-TR" smtClean="0">
                <a:latin typeface="Arial" charset="0"/>
                <a:cs typeface="Arial" charset="0"/>
              </a:rPr>
              <a:t>Hazırlık Çalışmaları</a:t>
            </a:r>
          </a:p>
        </p:txBody>
      </p:sp>
      <p:pic>
        <p:nvPicPr>
          <p:cNvPr id="52227" name="Resim 3"/>
          <p:cNvPicPr>
            <a:picLocks noChangeAspect="1" noChangeArrowheads="1"/>
          </p:cNvPicPr>
          <p:nvPr/>
        </p:nvPicPr>
        <p:blipFill>
          <a:blip r:embed="rId3"/>
          <a:srcRect/>
          <a:stretch>
            <a:fillRect/>
          </a:stretch>
        </p:blipFill>
        <p:spPr bwMode="auto">
          <a:xfrm>
            <a:off x="1835150" y="1373188"/>
            <a:ext cx="5786438" cy="522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6" descr="05170036_dsc040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a:lstStyle/>
          <a:p>
            <a:pPr eaLnBrk="1" hangingPunct="1"/>
            <a:endParaRPr lang="tr-TR" altLang="tr-TR" smtClean="0">
              <a:latin typeface="Arial" charset="0"/>
              <a:cs typeface="Arial" charset="0"/>
            </a:endParaRPr>
          </a:p>
        </p:txBody>
      </p:sp>
      <p:sp>
        <p:nvSpPr>
          <p:cNvPr id="54275" name="Rectangle 3"/>
          <p:cNvSpPr>
            <a:spLocks noGrp="1"/>
          </p:cNvSpPr>
          <p:nvPr>
            <p:ph type="body" idx="4294967295"/>
          </p:nvPr>
        </p:nvSpPr>
        <p:spPr/>
        <p:txBody>
          <a:bodyPr/>
          <a:lstStyle/>
          <a:p>
            <a:pPr eaLnBrk="1" hangingPunct="1"/>
            <a:endParaRPr lang="tr-TR" altLang="tr-TR" smtClean="0"/>
          </a:p>
        </p:txBody>
      </p:sp>
      <p:pic>
        <p:nvPicPr>
          <p:cNvPr id="54276" name="Picture 1"/>
          <p:cNvPicPr>
            <a:picLocks noChangeAspect="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6 Başlık"/>
          <p:cNvSpPr>
            <a:spLocks noGrp="1"/>
          </p:cNvSpPr>
          <p:nvPr>
            <p:ph type="title"/>
          </p:nvPr>
        </p:nvSpPr>
        <p:spPr/>
        <p:txBody>
          <a:bodyPr/>
          <a:lstStyle/>
          <a:p>
            <a:pPr eaLnBrk="1" hangingPunct="1"/>
            <a:r>
              <a:rPr lang="tr-TR" altLang="tr-TR" smtClean="0">
                <a:latin typeface="Arial" charset="0"/>
                <a:cs typeface="Arial" charset="0"/>
              </a:rPr>
              <a:t>MÜDAHALE ÇALIŞMALARI</a:t>
            </a:r>
          </a:p>
        </p:txBody>
      </p:sp>
      <p:pic>
        <p:nvPicPr>
          <p:cNvPr id="55299" name="Picture 2"/>
          <p:cNvPicPr>
            <a:picLocks noChangeAspect="1" noChangeArrowheads="1"/>
          </p:cNvPicPr>
          <p:nvPr/>
        </p:nvPicPr>
        <p:blipFill>
          <a:blip r:embed="rId3"/>
          <a:srcRect/>
          <a:stretch>
            <a:fillRect/>
          </a:stretch>
        </p:blipFill>
        <p:spPr bwMode="auto">
          <a:xfrm>
            <a:off x="1835150" y="1739900"/>
            <a:ext cx="5588000" cy="4568825"/>
          </a:xfrm>
          <a:prstGeom prst="rect">
            <a:avLst/>
          </a:prstGeom>
          <a:solidFill>
            <a:srgbClr val="FFCC66"/>
          </a:solidFill>
          <a:ln w="9525">
            <a:noFill/>
            <a:miter lim="800000"/>
            <a:headEnd/>
            <a:tailEnd/>
          </a:ln>
        </p:spPr>
      </p:pic>
      <p:pic>
        <p:nvPicPr>
          <p:cNvPr id="55300" name="Picture 5" descr="j0222041"/>
          <p:cNvPicPr>
            <a:picLocks noChangeAspect="1" noChangeArrowheads="1"/>
          </p:cNvPicPr>
          <p:nvPr/>
        </p:nvPicPr>
        <p:blipFill>
          <a:blip r:embed="rId4"/>
          <a:srcRect/>
          <a:stretch>
            <a:fillRect/>
          </a:stretch>
        </p:blipFill>
        <p:spPr bwMode="auto">
          <a:xfrm>
            <a:off x="3605213" y="2978150"/>
            <a:ext cx="175895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Başlık 1"/>
          <p:cNvSpPr>
            <a:spLocks noGrp="1"/>
          </p:cNvSpPr>
          <p:nvPr>
            <p:ph type="title"/>
          </p:nvPr>
        </p:nvSpPr>
        <p:spPr/>
        <p:txBody>
          <a:bodyPr/>
          <a:lstStyle/>
          <a:p>
            <a:pPr eaLnBrk="1" hangingPunct="1"/>
            <a:r>
              <a:rPr lang="tr-TR" altLang="tr-TR" smtClean="0">
                <a:latin typeface="Arial" charset="0"/>
                <a:cs typeface="Arial" charset="0"/>
              </a:rPr>
              <a:t>Kampanya Adımları</a:t>
            </a:r>
          </a:p>
        </p:txBody>
      </p:sp>
      <p:pic>
        <p:nvPicPr>
          <p:cNvPr id="19459" name="Resim 4"/>
          <p:cNvPicPr>
            <a:picLocks noChangeAspect="1"/>
          </p:cNvPicPr>
          <p:nvPr/>
        </p:nvPicPr>
        <p:blipFill>
          <a:blip r:embed="rId3"/>
          <a:srcRect/>
          <a:stretch>
            <a:fillRect/>
          </a:stretch>
        </p:blipFill>
        <p:spPr bwMode="auto">
          <a:xfrm>
            <a:off x="107950" y="1476375"/>
            <a:ext cx="9001125" cy="396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6 Başlık"/>
          <p:cNvSpPr>
            <a:spLocks noGrp="1"/>
          </p:cNvSpPr>
          <p:nvPr>
            <p:ph type="title"/>
          </p:nvPr>
        </p:nvSpPr>
        <p:spPr/>
        <p:txBody>
          <a:bodyPr/>
          <a:lstStyle/>
          <a:p>
            <a:pPr eaLnBrk="1" hangingPunct="1"/>
            <a:r>
              <a:rPr lang="tr-TR" altLang="tr-TR" smtClean="0">
                <a:latin typeface="Arial" charset="0"/>
                <a:cs typeface="Arial" charset="0"/>
              </a:rPr>
              <a:t>Müdahale</a:t>
            </a:r>
          </a:p>
        </p:txBody>
      </p:sp>
      <p:sp>
        <p:nvSpPr>
          <p:cNvPr id="56323" name="Text Box 2"/>
          <p:cNvSpPr txBox="1">
            <a:spLocks noChangeArrowheads="1"/>
          </p:cNvSpPr>
          <p:nvPr/>
        </p:nvSpPr>
        <p:spPr bwMode="auto">
          <a:xfrm>
            <a:off x="323850" y="1196975"/>
            <a:ext cx="8058150" cy="4892675"/>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0"/>
              </a:spcBef>
              <a:buFontTx/>
              <a:buNone/>
              <a:defRPr/>
            </a:pPr>
            <a:r>
              <a:rPr lang="tr-TR" altLang="tr-TR" sz="2400" dirty="0" smtClean="0">
                <a:latin typeface="+mj-lt"/>
                <a:cs typeface="Arial" charset="0"/>
              </a:rPr>
              <a:t>Müdahale safhasının ana amacı; acil durum veya afet sonucu doğuran olaylara zamanında hızlı ve etkili olarak müdahale ederek can kaybı ve yaralanmaların artmaması, afetin neden olabileceği yangınlar,  patlamalar, salgınlar gibi ek tehlike ve risklerle can ve mal kaybının büyümemesi ve okulun normal faaliyetlerine bir an önce dönebilmesi için gerekli tüm faaliyetlerin;</a:t>
            </a:r>
          </a:p>
          <a:p>
            <a:pPr algn="just" eaLnBrk="1" hangingPunct="1">
              <a:lnSpc>
                <a:spcPct val="130000"/>
              </a:lnSpc>
              <a:spcBef>
                <a:spcPct val="0"/>
              </a:spcBef>
              <a:buFontTx/>
              <a:buNone/>
              <a:defRPr/>
            </a:pPr>
            <a:r>
              <a:rPr lang="tr-TR" altLang="tr-TR" sz="2400" dirty="0" smtClean="0">
                <a:latin typeface="+mj-lt"/>
                <a:cs typeface="Arial" charset="0"/>
              </a:rPr>
              <a:t>hangi örgütlenme şekli ile</a:t>
            </a:r>
            <a:r>
              <a:rPr lang="tr-TR" altLang="tr-TR" sz="2400" b="1" dirty="0" smtClean="0">
                <a:latin typeface="+mj-lt"/>
                <a:cs typeface="Arial" charset="0"/>
              </a:rPr>
              <a:t>, </a:t>
            </a:r>
            <a:r>
              <a:rPr lang="tr-TR" altLang="tr-TR" sz="2400" dirty="0" smtClean="0">
                <a:latin typeface="+mj-lt"/>
                <a:cs typeface="Arial" charset="0"/>
              </a:rPr>
              <a:t>kimler tarafından, ne zaman, </a:t>
            </a:r>
          </a:p>
          <a:p>
            <a:pPr algn="just" eaLnBrk="1" hangingPunct="1">
              <a:lnSpc>
                <a:spcPct val="130000"/>
              </a:lnSpc>
              <a:spcBef>
                <a:spcPct val="0"/>
              </a:spcBef>
              <a:buFontTx/>
              <a:buNone/>
              <a:defRPr/>
            </a:pPr>
            <a:r>
              <a:rPr lang="tr-TR" altLang="tr-TR" sz="2400" dirty="0" smtClean="0">
                <a:latin typeface="+mj-lt"/>
                <a:cs typeface="Arial" charset="0"/>
              </a:rPr>
              <a:t>hangi görev ve yetkiyle, hangi kaynaklar kullanılarak,</a:t>
            </a:r>
          </a:p>
          <a:p>
            <a:pPr algn="just" eaLnBrk="1" hangingPunct="1">
              <a:lnSpc>
                <a:spcPct val="130000"/>
              </a:lnSpc>
              <a:spcBef>
                <a:spcPct val="0"/>
              </a:spcBef>
              <a:buFontTx/>
              <a:buNone/>
              <a:defRPr/>
            </a:pPr>
            <a:r>
              <a:rPr lang="tr-TR" altLang="tr-TR" sz="2400" dirty="0" smtClean="0">
                <a:latin typeface="+mj-lt"/>
                <a:cs typeface="Arial" charset="0"/>
              </a:rPr>
              <a:t>yürütüleceğini açıkça tanımlayan bir belgedir.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Başlık 1"/>
          <p:cNvSpPr>
            <a:spLocks noGrp="1"/>
          </p:cNvSpPr>
          <p:nvPr>
            <p:ph type="title"/>
          </p:nvPr>
        </p:nvSpPr>
        <p:spPr/>
        <p:txBody>
          <a:bodyPr/>
          <a:lstStyle/>
          <a:p>
            <a:pPr eaLnBrk="1" hangingPunct="1"/>
            <a:r>
              <a:rPr lang="tr-TR" altLang="tr-TR" smtClean="0">
                <a:latin typeface="Arial" charset="0"/>
                <a:cs typeface="Arial" charset="0"/>
              </a:rPr>
              <a:t>Müdahale Çalışmaları</a:t>
            </a:r>
          </a:p>
        </p:txBody>
      </p:sp>
      <p:pic>
        <p:nvPicPr>
          <p:cNvPr id="57347" name="3 Resim" descr="Müdahale-Çalışmaları.png"/>
          <p:cNvPicPr>
            <a:picLocks noChangeAspect="1" noChangeArrowheads="1"/>
          </p:cNvPicPr>
          <p:nvPr/>
        </p:nvPicPr>
        <p:blipFill>
          <a:blip r:embed="rId3"/>
          <a:srcRect/>
          <a:stretch>
            <a:fillRect/>
          </a:stretch>
        </p:blipFill>
        <p:spPr bwMode="auto">
          <a:xfrm>
            <a:off x="1979613" y="1412875"/>
            <a:ext cx="5275262" cy="518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6 Başlık"/>
          <p:cNvSpPr>
            <a:spLocks noGrp="1"/>
          </p:cNvSpPr>
          <p:nvPr>
            <p:ph type="title"/>
          </p:nvPr>
        </p:nvSpPr>
        <p:spPr/>
        <p:txBody>
          <a:bodyPr/>
          <a:lstStyle/>
          <a:p>
            <a:pPr eaLnBrk="1" hangingPunct="1"/>
            <a:r>
              <a:rPr lang="tr-TR" altLang="tr-TR" smtClean="0">
                <a:latin typeface="Arial" charset="0"/>
                <a:cs typeface="Arial" charset="0"/>
              </a:rPr>
              <a:t>İYİLEŞTİRME ÇALIŞMALARI</a:t>
            </a:r>
          </a:p>
        </p:txBody>
      </p:sp>
      <p:pic>
        <p:nvPicPr>
          <p:cNvPr id="58371" name="Picture 2"/>
          <p:cNvPicPr>
            <a:picLocks noChangeAspect="1" noChangeArrowheads="1"/>
          </p:cNvPicPr>
          <p:nvPr/>
        </p:nvPicPr>
        <p:blipFill>
          <a:blip r:embed="rId3"/>
          <a:srcRect/>
          <a:stretch>
            <a:fillRect/>
          </a:stretch>
        </p:blipFill>
        <p:spPr bwMode="auto">
          <a:xfrm>
            <a:off x="1835150" y="1739900"/>
            <a:ext cx="5588000" cy="4568825"/>
          </a:xfrm>
          <a:prstGeom prst="rect">
            <a:avLst/>
          </a:prstGeom>
          <a:solidFill>
            <a:srgbClr val="FFCC66"/>
          </a:solidFill>
          <a:ln w="9525">
            <a:noFill/>
            <a:miter lim="800000"/>
            <a:headEnd/>
            <a:tailEnd/>
          </a:ln>
        </p:spPr>
      </p:pic>
      <p:pic>
        <p:nvPicPr>
          <p:cNvPr id="58372" name="Picture 5" descr="j0222041"/>
          <p:cNvPicPr>
            <a:picLocks noChangeAspect="1" noChangeArrowheads="1"/>
          </p:cNvPicPr>
          <p:nvPr/>
        </p:nvPicPr>
        <p:blipFill>
          <a:blip r:embed="rId4"/>
          <a:srcRect/>
          <a:stretch>
            <a:fillRect/>
          </a:stretch>
        </p:blipFill>
        <p:spPr bwMode="auto">
          <a:xfrm>
            <a:off x="3605213" y="2978150"/>
            <a:ext cx="175895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6 Başlık"/>
          <p:cNvSpPr>
            <a:spLocks noGrp="1"/>
          </p:cNvSpPr>
          <p:nvPr>
            <p:ph type="title"/>
          </p:nvPr>
        </p:nvSpPr>
        <p:spPr/>
        <p:txBody>
          <a:bodyPr/>
          <a:lstStyle/>
          <a:p>
            <a:pPr eaLnBrk="1" hangingPunct="1"/>
            <a:r>
              <a:rPr lang="tr-TR" altLang="tr-TR" smtClean="0">
                <a:latin typeface="Arial" charset="0"/>
                <a:cs typeface="Arial" charset="0"/>
              </a:rPr>
              <a:t>İyileştirme</a:t>
            </a:r>
          </a:p>
        </p:txBody>
      </p:sp>
      <p:sp>
        <p:nvSpPr>
          <p:cNvPr id="59395" name="Text Box 3"/>
          <p:cNvSpPr txBox="1">
            <a:spLocks noChangeArrowheads="1"/>
          </p:cNvSpPr>
          <p:nvPr/>
        </p:nvSpPr>
        <p:spPr bwMode="auto">
          <a:xfrm>
            <a:off x="827088" y="1466850"/>
            <a:ext cx="7489825" cy="4965700"/>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200" dirty="0" smtClean="0">
                <a:latin typeface="+mj-lt"/>
                <a:cs typeface="Arial" charset="0"/>
              </a:rPr>
              <a:t>İyileştirme faaliyetleri genel olarak arama-kurtarma ve ilk yardım faaliyetlerinin hemen sonrasında başlar. </a:t>
            </a:r>
          </a:p>
          <a:p>
            <a:pPr algn="just" eaLnBrk="1" hangingPunct="1">
              <a:lnSpc>
                <a:spcPct val="130000"/>
              </a:lnSpc>
              <a:spcBef>
                <a:spcPct val="50000"/>
              </a:spcBef>
              <a:buFontTx/>
              <a:buNone/>
              <a:defRPr/>
            </a:pPr>
            <a:r>
              <a:rPr lang="tr-TR" altLang="tr-TR" sz="2200" dirty="0" smtClean="0">
                <a:latin typeface="+mj-lt"/>
                <a:cs typeface="Arial" charset="0"/>
              </a:rPr>
              <a:t>Bu faaliyetlerin hazırlık faaliyetleri sırasında planlanması, etkin olarak uygulanabilmeleri için gerekli olmaktadır. </a:t>
            </a:r>
          </a:p>
          <a:p>
            <a:pPr algn="just" eaLnBrk="1" hangingPunct="1">
              <a:lnSpc>
                <a:spcPct val="130000"/>
              </a:lnSpc>
              <a:spcBef>
                <a:spcPct val="50000"/>
              </a:spcBef>
              <a:buFontTx/>
              <a:buNone/>
              <a:defRPr/>
            </a:pPr>
            <a:r>
              <a:rPr lang="tr-TR" altLang="tr-TR" sz="2200" dirty="0" smtClean="0">
                <a:latin typeface="+mj-lt"/>
                <a:cs typeface="Arial" charset="0"/>
              </a:rPr>
              <a:t>Bunlar genellikle uzun süreli faaliyetlerdir ve okullar eğitime başladıktan sonra da devam ederler. </a:t>
            </a:r>
          </a:p>
          <a:p>
            <a:pPr algn="just" eaLnBrk="1" hangingPunct="1">
              <a:lnSpc>
                <a:spcPct val="130000"/>
              </a:lnSpc>
              <a:spcBef>
                <a:spcPct val="50000"/>
              </a:spcBef>
              <a:buFontTx/>
              <a:buNone/>
              <a:defRPr/>
            </a:pPr>
            <a:r>
              <a:rPr lang="tr-TR" altLang="tr-TR" sz="2200" dirty="0" smtClean="0">
                <a:latin typeface="+mj-lt"/>
                <a:cs typeface="Arial" charset="0"/>
              </a:rPr>
              <a:t>Ana hedef eğitimin mümkün olan en kısa süre </a:t>
            </a:r>
            <a:r>
              <a:rPr lang="tr-TR" altLang="tr-TR" sz="2200" dirty="0" err="1" smtClean="0">
                <a:latin typeface="+mj-lt"/>
                <a:cs typeface="Arial" charset="0"/>
              </a:rPr>
              <a:t>içersinde</a:t>
            </a:r>
            <a:r>
              <a:rPr lang="tr-TR" altLang="tr-TR" sz="2200" dirty="0" smtClean="0">
                <a:latin typeface="+mj-lt"/>
                <a:cs typeface="Arial" charset="0"/>
              </a:rPr>
              <a:t> başlayabilmesinin temini ve meydana gelen olaydan elde edilen derslerin ışığı altında daha güvenli ve emniyetli bir okul ve eğitim ortamı oluşturmaktır.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6 Başlık"/>
          <p:cNvSpPr>
            <a:spLocks noGrp="1"/>
          </p:cNvSpPr>
          <p:nvPr>
            <p:ph type="title"/>
          </p:nvPr>
        </p:nvSpPr>
        <p:spPr/>
        <p:txBody>
          <a:bodyPr/>
          <a:lstStyle/>
          <a:p>
            <a:pPr eaLnBrk="1" hangingPunct="1"/>
            <a:r>
              <a:rPr lang="tr-TR" altLang="tr-TR" smtClean="0">
                <a:latin typeface="Arial" charset="0"/>
                <a:cs typeface="Arial" charset="0"/>
              </a:rPr>
              <a:t>İyileştirme</a:t>
            </a:r>
          </a:p>
        </p:txBody>
      </p:sp>
      <p:sp>
        <p:nvSpPr>
          <p:cNvPr id="60419" name="Text Box 2"/>
          <p:cNvSpPr txBox="1">
            <a:spLocks noChangeArrowheads="1"/>
          </p:cNvSpPr>
          <p:nvPr/>
        </p:nvSpPr>
        <p:spPr bwMode="auto">
          <a:xfrm>
            <a:off x="601663" y="1412875"/>
            <a:ext cx="8002587" cy="5348288"/>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000" dirty="0" smtClean="0">
                <a:latin typeface="+mj-lt"/>
                <a:cs typeface="Arial" charset="0"/>
              </a:rPr>
              <a:t>Afet veya acil durumların neden olduğu </a:t>
            </a:r>
          </a:p>
          <a:p>
            <a:pPr algn="just" eaLnBrk="1" hangingPunct="1">
              <a:lnSpc>
                <a:spcPct val="130000"/>
              </a:lnSpc>
              <a:spcBef>
                <a:spcPct val="50000"/>
              </a:spcBef>
              <a:buFontTx/>
              <a:buNone/>
              <a:defRPr/>
            </a:pPr>
            <a:r>
              <a:rPr lang="tr-TR" altLang="tr-TR" sz="2000" dirty="0" smtClean="0">
                <a:latin typeface="+mj-lt"/>
                <a:cs typeface="Arial" charset="0"/>
              </a:rPr>
              <a:t>fiziksel, </a:t>
            </a:r>
          </a:p>
          <a:p>
            <a:pPr algn="just" eaLnBrk="1" hangingPunct="1">
              <a:lnSpc>
                <a:spcPct val="130000"/>
              </a:lnSpc>
              <a:spcBef>
                <a:spcPct val="50000"/>
              </a:spcBef>
              <a:buFontTx/>
              <a:buNone/>
              <a:defRPr/>
            </a:pPr>
            <a:r>
              <a:rPr lang="tr-TR" altLang="tr-TR" sz="2000" dirty="0" smtClean="0">
                <a:latin typeface="+mj-lt"/>
                <a:cs typeface="Arial" charset="0"/>
              </a:rPr>
              <a:t>eğitsel, </a:t>
            </a:r>
          </a:p>
          <a:p>
            <a:pPr algn="just" eaLnBrk="1" hangingPunct="1">
              <a:lnSpc>
                <a:spcPct val="130000"/>
              </a:lnSpc>
              <a:spcBef>
                <a:spcPct val="50000"/>
              </a:spcBef>
              <a:buFontTx/>
              <a:buNone/>
              <a:defRPr/>
            </a:pPr>
            <a:r>
              <a:rPr lang="tr-TR" altLang="tr-TR" sz="2000" dirty="0" smtClean="0">
                <a:latin typeface="+mj-lt"/>
                <a:cs typeface="Arial" charset="0"/>
              </a:rPr>
              <a:t>yönetsel,  </a:t>
            </a:r>
          </a:p>
          <a:p>
            <a:pPr algn="just" eaLnBrk="1" hangingPunct="1">
              <a:lnSpc>
                <a:spcPct val="130000"/>
              </a:lnSpc>
              <a:spcBef>
                <a:spcPct val="50000"/>
              </a:spcBef>
              <a:buFontTx/>
              <a:buNone/>
              <a:defRPr/>
            </a:pPr>
            <a:r>
              <a:rPr lang="tr-TR" altLang="tr-TR" sz="2000" dirty="0" smtClean="0">
                <a:latin typeface="+mj-lt"/>
                <a:cs typeface="Arial" charset="0"/>
              </a:rPr>
              <a:t>psikolojik, </a:t>
            </a:r>
          </a:p>
          <a:p>
            <a:pPr algn="just" eaLnBrk="1" hangingPunct="1">
              <a:lnSpc>
                <a:spcPct val="130000"/>
              </a:lnSpc>
              <a:spcBef>
                <a:spcPct val="50000"/>
              </a:spcBef>
              <a:buFontTx/>
              <a:buNone/>
              <a:defRPr/>
            </a:pPr>
            <a:r>
              <a:rPr lang="tr-TR" altLang="tr-TR" sz="2000" dirty="0" smtClean="0">
                <a:latin typeface="+mj-lt"/>
                <a:cs typeface="Arial" charset="0"/>
              </a:rPr>
              <a:t>sosyal ve çevresel kayıp ve zararların </a:t>
            </a:r>
          </a:p>
          <a:p>
            <a:pPr algn="just" eaLnBrk="1" hangingPunct="1">
              <a:lnSpc>
                <a:spcPct val="130000"/>
              </a:lnSpc>
              <a:spcBef>
                <a:spcPct val="50000"/>
              </a:spcBef>
              <a:buFontTx/>
              <a:buNone/>
              <a:defRPr/>
            </a:pPr>
            <a:endParaRPr lang="tr-TR" altLang="tr-TR" sz="1200" dirty="0" smtClean="0">
              <a:latin typeface="+mj-lt"/>
              <a:cs typeface="Arial" charset="0"/>
            </a:endParaRPr>
          </a:p>
          <a:p>
            <a:pPr algn="just" eaLnBrk="1" hangingPunct="1">
              <a:lnSpc>
                <a:spcPct val="130000"/>
              </a:lnSpc>
              <a:spcBef>
                <a:spcPct val="50000"/>
              </a:spcBef>
              <a:buFontTx/>
              <a:buNone/>
              <a:defRPr/>
            </a:pPr>
            <a:r>
              <a:rPr lang="tr-TR" altLang="tr-TR" sz="2000" dirty="0" smtClean="0">
                <a:latin typeface="+mj-lt"/>
                <a:cs typeface="Arial" charset="0"/>
              </a:rPr>
              <a:t>hangi imkân ve kaynaklar kullanılarak nasıl giderilebileceği ile afetin fırsata dönüştürülerek okul ve çevresinin nasıl daha güvenli ve emniyetli bir hale getirilebileceği ve eğitim kalitesinin artırılacağını düzenleyen planlama türüdür.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Başlık 1"/>
          <p:cNvSpPr>
            <a:spLocks noGrp="1"/>
          </p:cNvSpPr>
          <p:nvPr>
            <p:ph type="title"/>
          </p:nvPr>
        </p:nvSpPr>
        <p:spPr/>
        <p:txBody>
          <a:bodyPr/>
          <a:lstStyle/>
          <a:p>
            <a:pPr eaLnBrk="1" hangingPunct="1"/>
            <a:r>
              <a:rPr lang="tr-TR" altLang="tr-TR" smtClean="0">
                <a:latin typeface="Arial" charset="0"/>
                <a:cs typeface="Arial" charset="0"/>
              </a:rPr>
              <a:t>İyileştirme Çalışmaları</a:t>
            </a:r>
          </a:p>
        </p:txBody>
      </p:sp>
      <p:pic>
        <p:nvPicPr>
          <p:cNvPr id="61443" name="6 Resim" descr="İyileştirme-Çalışmaları.png"/>
          <p:cNvPicPr>
            <a:picLocks noChangeAspect="1" noChangeArrowheads="1"/>
          </p:cNvPicPr>
          <p:nvPr/>
        </p:nvPicPr>
        <p:blipFill>
          <a:blip r:embed="rId3"/>
          <a:srcRect/>
          <a:stretch>
            <a:fillRect/>
          </a:stretch>
        </p:blipFill>
        <p:spPr bwMode="auto">
          <a:xfrm>
            <a:off x="2051050" y="1484313"/>
            <a:ext cx="5184775" cy="499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1 Başlık"/>
          <p:cNvSpPr>
            <a:spLocks noGrp="1"/>
          </p:cNvSpPr>
          <p:nvPr>
            <p:ph type="title"/>
          </p:nvPr>
        </p:nvSpPr>
        <p:spPr/>
        <p:txBody>
          <a:bodyPr/>
          <a:lstStyle/>
          <a:p>
            <a:pPr eaLnBrk="1" hangingPunct="1"/>
            <a:r>
              <a:rPr lang="tr-TR" altLang="tr-TR" smtClean="0">
                <a:latin typeface="Arial" charset="0"/>
                <a:cs typeface="Arial" charset="0"/>
              </a:rPr>
              <a:t>Okul Afet ve Acil Durum Yönetimi Planlama Döngüsü</a:t>
            </a:r>
          </a:p>
        </p:txBody>
      </p:sp>
      <p:pic>
        <p:nvPicPr>
          <p:cNvPr id="62467" name="Resim 6"/>
          <p:cNvPicPr>
            <a:picLocks noChangeAspect="1" noChangeArrowheads="1"/>
          </p:cNvPicPr>
          <p:nvPr/>
        </p:nvPicPr>
        <p:blipFill>
          <a:blip r:embed="rId3"/>
          <a:srcRect/>
          <a:stretch>
            <a:fillRect/>
          </a:stretch>
        </p:blipFill>
        <p:spPr bwMode="auto">
          <a:xfrm>
            <a:off x="1331913" y="1060450"/>
            <a:ext cx="5865812" cy="5753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1 Başlık"/>
          <p:cNvSpPr>
            <a:spLocks noGrp="1"/>
          </p:cNvSpPr>
          <p:nvPr>
            <p:ph type="title"/>
          </p:nvPr>
        </p:nvSpPr>
        <p:spPr/>
        <p:txBody>
          <a:bodyPr/>
          <a:lstStyle/>
          <a:p>
            <a:pPr eaLnBrk="1" hangingPunct="1"/>
            <a:r>
              <a:rPr lang="tr-TR" altLang="tr-TR" smtClean="0">
                <a:latin typeface="Arial" charset="0"/>
                <a:cs typeface="Arial" charset="0"/>
              </a:rPr>
              <a:t>Planlama Süreci Özeti</a:t>
            </a:r>
          </a:p>
        </p:txBody>
      </p:sp>
      <p:sp>
        <p:nvSpPr>
          <p:cNvPr id="63491" name="Text Box 5"/>
          <p:cNvSpPr txBox="1">
            <a:spLocks noChangeArrowheads="1"/>
          </p:cNvSpPr>
          <p:nvPr/>
        </p:nvSpPr>
        <p:spPr bwMode="auto">
          <a:xfrm>
            <a:off x="914400" y="1835150"/>
            <a:ext cx="7010400" cy="523875"/>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defRPr/>
            </a:pPr>
            <a:r>
              <a:rPr lang="tr-TR" altLang="tr-TR" sz="2800" b="1" dirty="0" smtClean="0">
                <a:latin typeface="Comic Sans MS" pitchFamily="66" charset="0"/>
                <a:cs typeface="Arial" charset="0"/>
              </a:rPr>
              <a:t>** </a:t>
            </a:r>
            <a:r>
              <a:rPr lang="tr-TR" altLang="tr-TR" sz="2800" b="1" dirty="0" smtClean="0">
                <a:latin typeface="+mj-lt"/>
                <a:cs typeface="Arial" charset="0"/>
              </a:rPr>
              <a:t>Okulla ilgili genel bilgiler</a:t>
            </a:r>
          </a:p>
        </p:txBody>
      </p:sp>
      <p:sp>
        <p:nvSpPr>
          <p:cNvPr id="63492" name="Text Box 6"/>
          <p:cNvSpPr txBox="1">
            <a:spLocks noChangeArrowheads="1"/>
          </p:cNvSpPr>
          <p:nvPr/>
        </p:nvSpPr>
        <p:spPr bwMode="auto">
          <a:xfrm>
            <a:off x="914400" y="2717800"/>
            <a:ext cx="7010400" cy="954088"/>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defRPr/>
            </a:pPr>
            <a:r>
              <a:rPr lang="tr-TR" altLang="tr-TR" sz="2800" b="1" dirty="0" smtClean="0">
                <a:latin typeface="+mj-lt"/>
                <a:cs typeface="Arial" charset="0"/>
              </a:rPr>
              <a:t>** Planlama ekibi oluştur. Ekip üyelerinin rolleri ve sorumluluklarını belirle</a:t>
            </a:r>
          </a:p>
        </p:txBody>
      </p:sp>
      <p:sp>
        <p:nvSpPr>
          <p:cNvPr id="63493" name="Text Box 7"/>
          <p:cNvSpPr txBox="1">
            <a:spLocks noChangeArrowheads="1"/>
          </p:cNvSpPr>
          <p:nvPr/>
        </p:nvSpPr>
        <p:spPr bwMode="auto">
          <a:xfrm>
            <a:off x="914400" y="4121150"/>
            <a:ext cx="7010400" cy="954088"/>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defRPr/>
            </a:pPr>
            <a:r>
              <a:rPr lang="tr-TR" altLang="tr-TR" sz="2800" b="1" dirty="0" smtClean="0">
                <a:latin typeface="Comic Sans MS" pitchFamily="66" charset="0"/>
                <a:cs typeface="Arial" charset="0"/>
              </a:rPr>
              <a:t>**  </a:t>
            </a:r>
            <a:r>
              <a:rPr lang="tr-TR" altLang="tr-TR" sz="2800" b="1" dirty="0" smtClean="0">
                <a:latin typeface="+mj-lt"/>
                <a:cs typeface="Arial" charset="0"/>
              </a:rPr>
              <a:t>Tehlike ve riskleri belirle,  analiz et ve değerlendir.</a:t>
            </a:r>
          </a:p>
        </p:txBody>
      </p:sp>
      <p:sp>
        <p:nvSpPr>
          <p:cNvPr id="63494" name="Text Box 8"/>
          <p:cNvSpPr txBox="1">
            <a:spLocks noChangeArrowheads="1"/>
          </p:cNvSpPr>
          <p:nvPr/>
        </p:nvSpPr>
        <p:spPr bwMode="auto">
          <a:xfrm>
            <a:off x="914400" y="5461000"/>
            <a:ext cx="7010400" cy="652463"/>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buClr>
                <a:schemeClr val="accent1"/>
              </a:buClr>
              <a:buSzPct val="65000"/>
              <a:buFont typeface="Wingdings" pitchFamily="2" charset="2"/>
              <a:buNone/>
              <a:defRPr/>
            </a:pPr>
            <a:r>
              <a:rPr lang="tr-TR" altLang="tr-TR" sz="2800" b="1" dirty="0" smtClean="0">
                <a:latin typeface="Comic Sans MS" pitchFamily="66" charset="0"/>
                <a:cs typeface="Arial" charset="0"/>
              </a:rPr>
              <a:t>**  </a:t>
            </a:r>
            <a:r>
              <a:rPr lang="tr-TR" altLang="tr-TR" sz="2800" b="1" dirty="0" smtClean="0">
                <a:latin typeface="+mj-lt"/>
                <a:cs typeface="Arial" charset="0"/>
              </a:rPr>
              <a:t>Senaryolar oluştur ve öncelikleri belirle.</a:t>
            </a:r>
            <a:endParaRPr lang="tr-TR" altLang="tr-TR" sz="2800" dirty="0" smtClean="0">
              <a:latin typeface="+mj-lt"/>
              <a:cs typeface="Arial"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1 Başlık"/>
          <p:cNvSpPr>
            <a:spLocks noGrp="1"/>
          </p:cNvSpPr>
          <p:nvPr>
            <p:ph type="title"/>
          </p:nvPr>
        </p:nvSpPr>
        <p:spPr/>
        <p:txBody>
          <a:bodyPr/>
          <a:lstStyle/>
          <a:p>
            <a:pPr eaLnBrk="1" hangingPunct="1">
              <a:defRPr/>
            </a:pPr>
            <a:r>
              <a:rPr lang="tr-TR" altLang="tr-TR" smtClean="0">
                <a:latin typeface="+mj-lt"/>
                <a:cs typeface="Arial" charset="0"/>
              </a:rPr>
              <a:t>Planlama Süreci Özeti (devamı)</a:t>
            </a:r>
          </a:p>
        </p:txBody>
      </p:sp>
      <p:sp>
        <p:nvSpPr>
          <p:cNvPr id="64515" name="Text Box 8"/>
          <p:cNvSpPr txBox="1">
            <a:spLocks noChangeArrowheads="1"/>
          </p:cNvSpPr>
          <p:nvPr/>
        </p:nvSpPr>
        <p:spPr bwMode="auto">
          <a:xfrm>
            <a:off x="1066800" y="1884363"/>
            <a:ext cx="6400800" cy="523875"/>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defRPr/>
            </a:pPr>
            <a:r>
              <a:rPr lang="tr-TR" altLang="tr-TR" sz="2800" b="1" dirty="0" smtClean="0">
                <a:latin typeface="+mj-lt"/>
                <a:cs typeface="Arial" charset="0"/>
              </a:rPr>
              <a:t>**  İmkân ve kaynakları belirle.</a:t>
            </a:r>
          </a:p>
        </p:txBody>
      </p:sp>
      <p:sp>
        <p:nvSpPr>
          <p:cNvPr id="64516" name="Text Box 9"/>
          <p:cNvSpPr txBox="1">
            <a:spLocks noChangeArrowheads="1"/>
          </p:cNvSpPr>
          <p:nvPr/>
        </p:nvSpPr>
        <p:spPr bwMode="auto">
          <a:xfrm>
            <a:off x="1066800" y="2646363"/>
            <a:ext cx="6400800" cy="523875"/>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defRPr/>
            </a:pPr>
            <a:r>
              <a:rPr lang="tr-TR" altLang="tr-TR" sz="2800" b="1" dirty="0" smtClean="0">
                <a:latin typeface="+mj-lt"/>
                <a:cs typeface="Arial" charset="0"/>
              </a:rPr>
              <a:t>**  Eksiklikleri gider, ihtiyaçları temin et.</a:t>
            </a:r>
          </a:p>
        </p:txBody>
      </p:sp>
      <p:sp>
        <p:nvSpPr>
          <p:cNvPr id="64517" name="Text Box 11"/>
          <p:cNvSpPr txBox="1">
            <a:spLocks noChangeArrowheads="1"/>
          </p:cNvSpPr>
          <p:nvPr/>
        </p:nvSpPr>
        <p:spPr bwMode="auto">
          <a:xfrm>
            <a:off x="1066800" y="3913188"/>
            <a:ext cx="6400800" cy="954087"/>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defRPr/>
            </a:pPr>
            <a:r>
              <a:rPr lang="tr-TR" altLang="tr-TR" sz="2400" b="1" dirty="0" smtClean="0">
                <a:latin typeface="+mj-lt"/>
                <a:cs typeface="Arial" charset="0"/>
              </a:rPr>
              <a:t>**  </a:t>
            </a:r>
            <a:r>
              <a:rPr lang="tr-TR" altLang="tr-TR" sz="2800" b="1" dirty="0" smtClean="0">
                <a:latin typeface="+mj-lt"/>
                <a:cs typeface="Arial" charset="0"/>
              </a:rPr>
              <a:t>Risk azaltma strateji planları ile uygulama planlarını hazırla</a:t>
            </a:r>
          </a:p>
        </p:txBody>
      </p:sp>
      <p:sp>
        <p:nvSpPr>
          <p:cNvPr id="64518" name="Text Box 12"/>
          <p:cNvSpPr txBox="1">
            <a:spLocks noChangeArrowheads="1"/>
          </p:cNvSpPr>
          <p:nvPr/>
        </p:nvSpPr>
        <p:spPr bwMode="auto">
          <a:xfrm>
            <a:off x="1066800" y="5181600"/>
            <a:ext cx="6400800" cy="954088"/>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defRPr/>
            </a:pPr>
            <a:r>
              <a:rPr lang="tr-TR" altLang="tr-TR" sz="2800" b="1" dirty="0" smtClean="0">
                <a:latin typeface="+mj-lt"/>
                <a:cs typeface="Arial" charset="0"/>
              </a:rPr>
              <a:t>**  Acil tahliye, yangın söndürme ve sığınak yerleri ve    planlarını hazırla.</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990600" y="4703763"/>
            <a:ext cx="7162800" cy="1166812"/>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0"/>
              </a:spcBef>
              <a:buFontTx/>
              <a:buNone/>
              <a:defRPr/>
            </a:pPr>
            <a:r>
              <a:rPr lang="tr-TR" altLang="tr-TR" sz="2800" b="1" smtClean="0">
                <a:latin typeface="+mj-lt"/>
                <a:cs typeface="Arial" charset="0"/>
              </a:rPr>
              <a:t>**  Tatbikat ve gerçek olaylardan elde edilen derslerle planları yenile ve geliştir.</a:t>
            </a:r>
            <a:endParaRPr lang="tr-TR" altLang="tr-TR" sz="2800" smtClean="0">
              <a:latin typeface="+mj-lt"/>
              <a:cs typeface="Arial" charset="0"/>
            </a:endParaRPr>
          </a:p>
        </p:txBody>
      </p:sp>
      <p:sp>
        <p:nvSpPr>
          <p:cNvPr id="65539" name="Text Box 6"/>
          <p:cNvSpPr txBox="1">
            <a:spLocks noChangeArrowheads="1"/>
          </p:cNvSpPr>
          <p:nvPr/>
        </p:nvSpPr>
        <p:spPr bwMode="auto">
          <a:xfrm>
            <a:off x="990600" y="2265363"/>
            <a:ext cx="7162800" cy="1166812"/>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800" b="1" dirty="0" smtClean="0">
                <a:latin typeface="+mj-lt"/>
                <a:cs typeface="Arial" charset="0"/>
              </a:rPr>
              <a:t>**  Kritik görevler ve bunların sorumlularını belirle.</a:t>
            </a:r>
          </a:p>
        </p:txBody>
      </p:sp>
      <p:sp>
        <p:nvSpPr>
          <p:cNvPr id="65540" name="Text Box 7"/>
          <p:cNvSpPr txBox="1">
            <a:spLocks noChangeArrowheads="1"/>
          </p:cNvSpPr>
          <p:nvPr/>
        </p:nvSpPr>
        <p:spPr bwMode="auto">
          <a:xfrm>
            <a:off x="990600" y="3498850"/>
            <a:ext cx="7162800" cy="1166813"/>
          </a:xfrm>
          <a:prstGeom prst="rect">
            <a:avLst/>
          </a:prstGeom>
          <a:solidFill>
            <a:srgbClr val="FFFF00"/>
          </a:solid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50000"/>
              </a:spcBef>
              <a:buFontTx/>
              <a:buNone/>
              <a:defRPr/>
            </a:pPr>
            <a:r>
              <a:rPr lang="tr-TR" altLang="tr-TR" sz="2800" b="1" smtClean="0">
                <a:latin typeface="+mj-lt"/>
                <a:cs typeface="Arial" charset="0"/>
              </a:rPr>
              <a:t>**  Teorik ve pratik eğitimlerle ve tatbikatlarla görevlileri ve çalışanları eğit.</a:t>
            </a:r>
          </a:p>
        </p:txBody>
      </p:sp>
      <p:sp>
        <p:nvSpPr>
          <p:cNvPr id="65541" name="1 Başlık"/>
          <p:cNvSpPr>
            <a:spLocks noGrp="1"/>
          </p:cNvSpPr>
          <p:nvPr>
            <p:ph type="title"/>
          </p:nvPr>
        </p:nvSpPr>
        <p:spPr/>
        <p:txBody>
          <a:bodyPr/>
          <a:lstStyle/>
          <a:p>
            <a:pPr eaLnBrk="1" hangingPunct="1"/>
            <a:r>
              <a:rPr lang="tr-TR" altLang="tr-TR" smtClean="0">
                <a:latin typeface="Arial" charset="0"/>
                <a:cs typeface="Arial" charset="0"/>
              </a:rPr>
              <a:t>Planlama Süreci Özeti (devamı)</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3"/>
          <p:cNvSpPr>
            <a:spLocks noGrp="1"/>
          </p:cNvSpPr>
          <p:nvPr>
            <p:ph type="title"/>
          </p:nvPr>
        </p:nvSpPr>
        <p:spPr>
          <a:xfrm>
            <a:off x="457200" y="274638"/>
            <a:ext cx="5843588" cy="1143000"/>
          </a:xfrm>
        </p:spPr>
        <p:txBody>
          <a:bodyPr/>
          <a:lstStyle/>
          <a:p>
            <a:pPr eaLnBrk="1" hangingPunct="1"/>
            <a:r>
              <a:rPr lang="tr-TR" altLang="tr-TR" smtClean="0">
                <a:latin typeface="Arial" charset="0"/>
                <a:cs typeface="Arial" charset="0"/>
              </a:rPr>
              <a:t>Planlama Adımları</a:t>
            </a:r>
          </a:p>
        </p:txBody>
      </p:sp>
      <p:sp>
        <p:nvSpPr>
          <p:cNvPr id="6" name="Rectangle 6"/>
          <p:cNvSpPr txBox="1">
            <a:spLocks noChangeArrowheads="1"/>
          </p:cNvSpPr>
          <p:nvPr/>
        </p:nvSpPr>
        <p:spPr>
          <a:xfrm>
            <a:off x="425450" y="1196975"/>
            <a:ext cx="8496300" cy="5181600"/>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pitchFamily="18" charset="0"/>
                <a:ea typeface="+mn-ea"/>
                <a:cs typeface="Times New Roman"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itchFamily="18" charset="0"/>
                <a:ea typeface="+mn-ea"/>
                <a:cs typeface="Times New Roman"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itchFamily="18" charset="0"/>
                <a:ea typeface="+mn-ea"/>
                <a:cs typeface="Times New Roman"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30000"/>
              </a:lnSpc>
              <a:spcAft>
                <a:spcPts val="0"/>
              </a:spcAft>
              <a:buClr>
                <a:srgbClr val="FF3300"/>
              </a:buClr>
              <a:defRPr/>
            </a:pPr>
            <a:r>
              <a:rPr lang="tr-TR" sz="1800" b="1" dirty="0" smtClean="0">
                <a:latin typeface="+mj-lt"/>
                <a:ea typeface="+mj-ea"/>
              </a:rPr>
              <a:t>Planlamanın Amacı</a:t>
            </a:r>
          </a:p>
          <a:p>
            <a:pPr fontAlgn="auto">
              <a:lnSpc>
                <a:spcPct val="130000"/>
              </a:lnSpc>
              <a:spcAft>
                <a:spcPts val="0"/>
              </a:spcAft>
              <a:buClr>
                <a:srgbClr val="FF3300"/>
              </a:buClr>
              <a:defRPr/>
            </a:pPr>
            <a:r>
              <a:rPr lang="tr-TR" sz="1800" b="1" dirty="0" smtClean="0">
                <a:latin typeface="+mj-lt"/>
                <a:ea typeface="+mj-ea"/>
              </a:rPr>
              <a:t>Ekiplerin Oluşturulması- Okul Afet ve Acil Durum Yönetimi Kurulunun Oluşturulması</a:t>
            </a:r>
          </a:p>
          <a:p>
            <a:pPr lvl="1" fontAlgn="auto">
              <a:lnSpc>
                <a:spcPct val="130000"/>
              </a:lnSpc>
              <a:spcAft>
                <a:spcPts val="0"/>
              </a:spcAft>
              <a:buClr>
                <a:srgbClr val="FF6600"/>
              </a:buClr>
              <a:defRPr/>
            </a:pPr>
            <a:r>
              <a:rPr lang="tr-TR" sz="1800" dirty="0" smtClean="0">
                <a:solidFill>
                  <a:srgbClr val="E17723"/>
                </a:solidFill>
                <a:latin typeface="+mj-lt"/>
                <a:ea typeface="+mj-ea"/>
              </a:rPr>
              <a:t>Alt Kurul veya Çalışma Gruplarının Oluşturulması</a:t>
            </a:r>
          </a:p>
          <a:p>
            <a:pPr lvl="1" fontAlgn="auto">
              <a:lnSpc>
                <a:spcPct val="130000"/>
              </a:lnSpc>
              <a:spcAft>
                <a:spcPts val="0"/>
              </a:spcAft>
              <a:buClr>
                <a:srgbClr val="FF6600"/>
              </a:buClr>
              <a:defRPr/>
            </a:pPr>
            <a:r>
              <a:rPr lang="tr-TR" sz="1800" dirty="0" smtClean="0">
                <a:solidFill>
                  <a:srgbClr val="E17723"/>
                </a:solidFill>
                <a:latin typeface="+mj-lt"/>
                <a:ea typeface="+mj-ea"/>
              </a:rPr>
              <a:t>Yönerge ve Formların Hazırlanması</a:t>
            </a:r>
          </a:p>
          <a:p>
            <a:pPr fontAlgn="auto">
              <a:lnSpc>
                <a:spcPct val="130000"/>
              </a:lnSpc>
              <a:spcAft>
                <a:spcPts val="0"/>
              </a:spcAft>
              <a:buClr>
                <a:srgbClr val="FF3300"/>
              </a:buClr>
              <a:defRPr/>
            </a:pPr>
            <a:r>
              <a:rPr lang="tr-TR" sz="1800" b="1" dirty="0" smtClean="0">
                <a:latin typeface="+mj-lt"/>
                <a:ea typeface="+mj-ea"/>
              </a:rPr>
              <a:t>Mevcut Durum Analizi</a:t>
            </a:r>
          </a:p>
          <a:p>
            <a:pPr fontAlgn="auto">
              <a:lnSpc>
                <a:spcPct val="130000"/>
              </a:lnSpc>
              <a:spcAft>
                <a:spcPts val="0"/>
              </a:spcAft>
              <a:buClr>
                <a:srgbClr val="FF6600"/>
              </a:buClr>
              <a:defRPr/>
            </a:pPr>
            <a:r>
              <a:rPr lang="tr-TR" sz="1800" b="1" dirty="0" smtClean="0">
                <a:latin typeface="+mj-lt"/>
                <a:ea typeface="+mj-ea"/>
              </a:rPr>
              <a:t>Risk Analizi</a:t>
            </a:r>
          </a:p>
          <a:p>
            <a:pPr fontAlgn="auto">
              <a:lnSpc>
                <a:spcPct val="130000"/>
              </a:lnSpc>
              <a:spcAft>
                <a:spcPts val="0"/>
              </a:spcAft>
              <a:buClr>
                <a:srgbClr val="FF6600"/>
              </a:buClr>
              <a:defRPr/>
            </a:pPr>
            <a:r>
              <a:rPr lang="tr-TR" sz="1800" b="1" dirty="0" smtClean="0">
                <a:latin typeface="+mj-lt"/>
                <a:ea typeface="+mj-ea"/>
              </a:rPr>
              <a:t>Zarar Azaltma</a:t>
            </a:r>
          </a:p>
          <a:p>
            <a:pPr lvl="1" fontAlgn="auto">
              <a:lnSpc>
                <a:spcPct val="130000"/>
              </a:lnSpc>
              <a:spcAft>
                <a:spcPts val="0"/>
              </a:spcAft>
              <a:buClr>
                <a:srgbClr val="FF6600"/>
              </a:buClr>
              <a:defRPr/>
            </a:pPr>
            <a:r>
              <a:rPr lang="tr-TR" sz="1800" dirty="0" smtClean="0">
                <a:solidFill>
                  <a:srgbClr val="E17723"/>
                </a:solidFill>
                <a:latin typeface="+mj-lt"/>
                <a:ea typeface="+mj-ea"/>
              </a:rPr>
              <a:t>Tehlike Avı</a:t>
            </a:r>
          </a:p>
          <a:p>
            <a:pPr lvl="1" fontAlgn="auto">
              <a:lnSpc>
                <a:spcPct val="130000"/>
              </a:lnSpc>
              <a:spcAft>
                <a:spcPts val="0"/>
              </a:spcAft>
              <a:buClr>
                <a:srgbClr val="FF6600"/>
              </a:buClr>
              <a:defRPr/>
            </a:pPr>
            <a:r>
              <a:rPr lang="tr-TR" sz="1800" dirty="0" smtClean="0">
                <a:solidFill>
                  <a:srgbClr val="E17723"/>
                </a:solidFill>
                <a:latin typeface="+mj-lt"/>
                <a:ea typeface="+mj-ea"/>
              </a:rPr>
              <a:t>Zarar Azaltma Planı</a:t>
            </a:r>
          </a:p>
          <a:p>
            <a:pPr fontAlgn="auto">
              <a:lnSpc>
                <a:spcPct val="130000"/>
              </a:lnSpc>
              <a:spcAft>
                <a:spcPts val="0"/>
              </a:spcAft>
              <a:buClr>
                <a:srgbClr val="FF6600"/>
              </a:buClr>
              <a:defRPr/>
            </a:pPr>
            <a:r>
              <a:rPr lang="tr-TR" sz="1800" b="1" dirty="0" smtClean="0">
                <a:latin typeface="+mj-lt"/>
                <a:ea typeface="+mj-ea"/>
              </a:rPr>
              <a:t>Eğitimler</a:t>
            </a:r>
          </a:p>
          <a:p>
            <a:pPr lvl="1" fontAlgn="auto">
              <a:lnSpc>
                <a:spcPct val="130000"/>
              </a:lnSpc>
              <a:spcAft>
                <a:spcPts val="0"/>
              </a:spcAft>
              <a:buClr>
                <a:srgbClr val="FF6600"/>
              </a:buClr>
              <a:defRPr/>
            </a:pPr>
            <a:r>
              <a:rPr lang="tr-TR" sz="1800" dirty="0" smtClean="0">
                <a:solidFill>
                  <a:srgbClr val="E17723"/>
                </a:solidFill>
                <a:latin typeface="+mj-lt"/>
                <a:ea typeface="+mj-ea"/>
              </a:rPr>
              <a:t>Yangın Söndürme</a:t>
            </a:r>
          </a:p>
          <a:p>
            <a:pPr lvl="1" fontAlgn="auto">
              <a:lnSpc>
                <a:spcPct val="130000"/>
              </a:lnSpc>
              <a:spcAft>
                <a:spcPts val="0"/>
              </a:spcAft>
              <a:buClr>
                <a:srgbClr val="FF6600"/>
              </a:buClr>
              <a:defRPr/>
            </a:pPr>
            <a:r>
              <a:rPr lang="tr-TR" sz="1800" dirty="0" smtClean="0">
                <a:solidFill>
                  <a:srgbClr val="E17723"/>
                </a:solidFill>
                <a:latin typeface="+mj-lt"/>
                <a:ea typeface="+mj-ea"/>
              </a:rPr>
              <a:t>İlk yardım</a:t>
            </a:r>
          </a:p>
          <a:p>
            <a:pPr lvl="1" fontAlgn="auto">
              <a:lnSpc>
                <a:spcPct val="130000"/>
              </a:lnSpc>
              <a:spcAft>
                <a:spcPts val="0"/>
              </a:spcAft>
              <a:buClr>
                <a:srgbClr val="FF6600"/>
              </a:buClr>
              <a:defRPr/>
            </a:pPr>
            <a:r>
              <a:rPr lang="tr-TR" sz="1800" dirty="0" smtClean="0">
                <a:solidFill>
                  <a:srgbClr val="E17723"/>
                </a:solidFill>
                <a:latin typeface="+mj-lt"/>
                <a:ea typeface="+mj-ea"/>
              </a:rPr>
              <a:t>Temel Afet Bilinci</a:t>
            </a:r>
          </a:p>
          <a:p>
            <a:pPr lvl="1" fontAlgn="auto">
              <a:lnSpc>
                <a:spcPct val="130000"/>
              </a:lnSpc>
              <a:spcAft>
                <a:spcPts val="0"/>
              </a:spcAft>
              <a:buClr>
                <a:srgbClr val="FF6600"/>
              </a:buClr>
              <a:defRPr/>
            </a:pPr>
            <a:r>
              <a:rPr lang="tr-TR" sz="1800" dirty="0" smtClean="0">
                <a:solidFill>
                  <a:srgbClr val="E17723"/>
                </a:solidFill>
                <a:latin typeface="+mj-lt"/>
                <a:ea typeface="+mj-ea"/>
              </a:rPr>
              <a:t>KBRN</a:t>
            </a:r>
            <a:endParaRPr lang="tr-TR" sz="1800" dirty="0">
              <a:solidFill>
                <a:srgbClr val="E17723"/>
              </a:solidFill>
              <a:latin typeface="+mj-l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2000"/>
                                        <p:tgtEl>
                                          <p:spTgt spid="6">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2000"/>
                                        <p:tgtEl>
                                          <p:spTgt spid="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2000"/>
                                        <p:tgtEl>
                                          <p:spTgt spid="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2000"/>
                                        <p:tgtEl>
                                          <p:spTgt spid="6">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2000"/>
                                        <p:tgtEl>
                                          <p:spTgt spid="6">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2000"/>
                                        <p:tgtEl>
                                          <p:spTgt spid="6">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2000"/>
                                        <p:tgtEl>
                                          <p:spTgt spid="6">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2000"/>
                                        <p:tgtEl>
                                          <p:spTgt spid="6">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2000"/>
                                        <p:tgtEl>
                                          <p:spTgt spid="6">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2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1 Başlık"/>
          <p:cNvSpPr>
            <a:spLocks noGrp="1"/>
          </p:cNvSpPr>
          <p:nvPr>
            <p:ph type="title"/>
          </p:nvPr>
        </p:nvSpPr>
        <p:spPr>
          <a:xfrm>
            <a:off x="179388" y="274638"/>
            <a:ext cx="5840412" cy="1143000"/>
          </a:xfrm>
        </p:spPr>
        <p:txBody>
          <a:bodyPr/>
          <a:lstStyle/>
          <a:p>
            <a:pPr eaLnBrk="1" hangingPunct="1"/>
            <a:r>
              <a:rPr lang="tr-TR" altLang="tr-TR" smtClean="0">
                <a:latin typeface="Arial" charset="0"/>
                <a:cs typeface="Arial" charset="0"/>
              </a:rPr>
              <a:t>OKUL AFET VE ACİL DURUM YÖNETİMİ PLAN FORMATI</a:t>
            </a:r>
          </a:p>
        </p:txBody>
      </p:sp>
      <p:sp>
        <p:nvSpPr>
          <p:cNvPr id="66563" name="Rectangle 2"/>
          <p:cNvSpPr>
            <a:spLocks noChangeArrowheads="1"/>
          </p:cNvSpPr>
          <p:nvPr/>
        </p:nvSpPr>
        <p:spPr bwMode="auto">
          <a:xfrm>
            <a:off x="144463" y="1122363"/>
            <a:ext cx="8964612" cy="5692775"/>
          </a:xfrm>
          <a:prstGeom prst="rect">
            <a:avLst/>
          </a:prstGeom>
          <a:noFill/>
          <a:ln>
            <a:noFill/>
          </a:ln>
          <a:extLst/>
        </p:spPr>
        <p:txBody>
          <a:bodyPr anchor="ctr">
            <a:spAutoFit/>
          </a:bodyPr>
          <a:lstStyle>
            <a:lvl1pPr indent="180975"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defTabSz="914400" eaLnBrk="1" hangingPunct="1">
              <a:spcBef>
                <a:spcPct val="0"/>
              </a:spcBef>
              <a:buFontTx/>
              <a:buNone/>
              <a:defRPr/>
            </a:pPr>
            <a:endParaRPr lang="tr-TR" altLang="tr-TR" sz="1400" dirty="0" smtClean="0">
              <a:latin typeface="Comic Sans MS" pitchFamily="66" charset="0"/>
            </a:endParaRPr>
          </a:p>
          <a:p>
            <a:pPr algn="just" defTabSz="914400" eaLnBrk="1" hangingPunct="1">
              <a:spcBef>
                <a:spcPct val="0"/>
              </a:spcBef>
              <a:buFontTx/>
              <a:buNone/>
              <a:defRPr/>
            </a:pPr>
            <a:r>
              <a:rPr lang="tr-TR" altLang="tr-TR" sz="1600" dirty="0" smtClean="0">
                <a:latin typeface="+mj-lt"/>
              </a:rPr>
              <a:t>ÖNSÖZ</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İÇİNDEKİLER</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GİRİŞ</a:t>
            </a:r>
          </a:p>
          <a:p>
            <a:pPr algn="just" defTabSz="914400">
              <a:spcBef>
                <a:spcPct val="0"/>
              </a:spcBef>
              <a:buFontTx/>
              <a:buNone/>
              <a:defRPr/>
            </a:pPr>
            <a:r>
              <a:rPr lang="tr-TR" altLang="tr-TR" sz="1600" dirty="0" smtClean="0">
                <a:latin typeface="+mj-lt"/>
              </a:rPr>
              <a:t>	Amaç ve Kapsam</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	Hedefler</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OKUL HAKKINDA BİLGİLER</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OKUL AFET VE ACİL DURUM YÖNETİMİ KURULU</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	Görev, Yetki ve Sorumluluklar</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OKUL AFET VE ACİL DURUM YÖNETİMİ PLANI</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	Zarar Azaltma Çalışmaları </a:t>
            </a:r>
          </a:p>
          <a:p>
            <a:pPr algn="just" defTabSz="914400">
              <a:spcBef>
                <a:spcPct val="0"/>
              </a:spcBef>
              <a:buFontTx/>
              <a:buNone/>
              <a:defRPr/>
            </a:pPr>
            <a:r>
              <a:rPr lang="tr-TR" altLang="tr-TR" sz="1600" dirty="0" smtClean="0">
                <a:latin typeface="+mj-lt"/>
              </a:rPr>
              <a:t>	Mevcut imkân ve kaynakların belirlenmesi</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	Tehlikelerin belirlenmesi </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	Zarar görebilirliklerin belirlenmesi </a:t>
            </a:r>
          </a:p>
          <a:p>
            <a:pPr algn="just" defTabSz="914400">
              <a:spcBef>
                <a:spcPct val="0"/>
              </a:spcBef>
              <a:buFontTx/>
              <a:buNone/>
              <a:defRPr/>
            </a:pPr>
            <a:r>
              <a:rPr lang="tr-TR" altLang="tr-TR" sz="1600" dirty="0" smtClean="0">
                <a:latin typeface="+mj-lt"/>
              </a:rPr>
              <a:t>	Risklerin belirlenmesi</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	Önceliklerin belirlenmesi</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	Eksikleri gidermek için yapılması gereken çalışmalar </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	Tehlike ve riskleri önlemek veya zararlarını azaltmak için yapılması gereken çalışmalar</a:t>
            </a:r>
          </a:p>
          <a:p>
            <a:pPr algn="just" defTabSz="914400">
              <a:spcBef>
                <a:spcPct val="0"/>
              </a:spcBef>
              <a:buFontTx/>
              <a:buNone/>
              <a:defRPr/>
            </a:pPr>
            <a:r>
              <a:rPr lang="tr-TR" altLang="tr-TR" sz="1600" dirty="0" smtClean="0">
                <a:latin typeface="+mj-lt"/>
              </a:rPr>
              <a:t>	Hazırlık Çalışmaları</a:t>
            </a:r>
            <a:endParaRPr lang="tr-TR" altLang="tr-TR" sz="1600" dirty="0" smtClean="0">
              <a:latin typeface="+mj-lt"/>
              <a:cs typeface="Arial" charset="0"/>
            </a:endParaRPr>
          </a:p>
          <a:p>
            <a:pPr algn="just" defTabSz="914400">
              <a:spcBef>
                <a:spcPct val="0"/>
              </a:spcBef>
              <a:buFontTx/>
              <a:buNone/>
              <a:defRPr/>
            </a:pPr>
            <a:r>
              <a:rPr lang="tr-TR" altLang="tr-TR" sz="1600" dirty="0" smtClean="0">
                <a:latin typeface="+mj-lt"/>
              </a:rPr>
              <a:t>	Okul Afet ve Acil Durum Yönetimi Planının Tanıtılması ve Yaygınlaştırılması </a:t>
            </a:r>
          </a:p>
          <a:p>
            <a:pPr defTabSz="914400" eaLnBrk="1" hangingPunct="1">
              <a:spcBef>
                <a:spcPct val="0"/>
              </a:spcBef>
              <a:buFontTx/>
              <a:buNone/>
              <a:defRPr/>
            </a:pPr>
            <a:r>
              <a:rPr lang="tr-TR" altLang="tr-TR" sz="1600" dirty="0" smtClean="0">
                <a:latin typeface="+mj-lt"/>
                <a:cs typeface="Arial" charset="0"/>
              </a:rPr>
              <a:t>    	</a:t>
            </a:r>
            <a:r>
              <a:rPr lang="tr-TR" altLang="tr-TR" sz="1600" dirty="0" smtClean="0">
                <a:latin typeface="+mj-lt"/>
              </a:rPr>
              <a:t>Eğitim Materyallerinin Hazırlanması, Görevlilerin Eğitimi, Bilgilendirilmesi ve Bilinçlendirilmesi</a:t>
            </a:r>
          </a:p>
          <a:p>
            <a:pPr defTabSz="914400" eaLnBrk="1" hangingPunct="1">
              <a:spcBef>
                <a:spcPct val="0"/>
              </a:spcBef>
              <a:buFontTx/>
              <a:buNone/>
              <a:defRPr/>
            </a:pPr>
            <a:r>
              <a:rPr lang="tr-TR" altLang="tr-TR" sz="1600" dirty="0" smtClean="0">
                <a:latin typeface="+mj-lt"/>
              </a:rPr>
              <a:t>      	Tatbikatlar</a:t>
            </a:r>
          </a:p>
          <a:p>
            <a:pPr algn="just" defTabSz="914400">
              <a:spcBef>
                <a:spcPct val="0"/>
              </a:spcBef>
              <a:buFontTx/>
              <a:buNone/>
              <a:defRPr/>
            </a:pPr>
            <a:endParaRPr lang="tr-TR" altLang="tr-TR" sz="1400" dirty="0" smtClean="0">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4 Dikdörtgen"/>
          <p:cNvSpPr>
            <a:spLocks noChangeArrowheads="1"/>
          </p:cNvSpPr>
          <p:nvPr/>
        </p:nvSpPr>
        <p:spPr bwMode="auto">
          <a:xfrm>
            <a:off x="134938" y="990600"/>
            <a:ext cx="8424862" cy="5900738"/>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tr-TR" altLang="tr-TR" sz="1600" dirty="0" smtClean="0">
                <a:latin typeface="+mj-lt"/>
                <a:cs typeface="Arial" charset="0"/>
              </a:rPr>
              <a:t>MÜDAHALE ÇALIŞMALARI</a:t>
            </a:r>
          </a:p>
          <a:p>
            <a:pPr eaLnBrk="1" hangingPunct="1">
              <a:spcBef>
                <a:spcPct val="0"/>
              </a:spcBef>
              <a:buFontTx/>
              <a:buNone/>
              <a:defRPr/>
            </a:pPr>
            <a:r>
              <a:rPr lang="tr-TR" altLang="tr-TR" sz="1600" dirty="0" smtClean="0">
                <a:latin typeface="+mj-lt"/>
                <a:cs typeface="Arial" charset="0"/>
              </a:rPr>
              <a:t>	Olayın Büyüklüğü ve Okul Çevresindeki Etkileri Hakkında Bilgilerin Nasıl Toplanacağı</a:t>
            </a:r>
          </a:p>
          <a:p>
            <a:pPr eaLnBrk="1" hangingPunct="1">
              <a:spcBef>
                <a:spcPct val="0"/>
              </a:spcBef>
              <a:buFontTx/>
              <a:buNone/>
              <a:defRPr/>
            </a:pPr>
            <a:r>
              <a:rPr lang="tr-TR" altLang="tr-TR" sz="1600" dirty="0" smtClean="0">
                <a:latin typeface="+mj-lt"/>
                <a:cs typeface="Arial" charset="0"/>
              </a:rPr>
              <a:t>	Müdahale Ekiplerinin Göreve Nasıl Sevk Edileceği</a:t>
            </a:r>
          </a:p>
          <a:p>
            <a:pPr eaLnBrk="1" hangingPunct="1">
              <a:spcBef>
                <a:spcPct val="0"/>
              </a:spcBef>
              <a:buFontTx/>
              <a:buNone/>
              <a:defRPr/>
            </a:pPr>
            <a:r>
              <a:rPr lang="tr-TR" altLang="tr-TR" sz="1600" dirty="0" smtClean="0">
                <a:latin typeface="+mj-lt"/>
                <a:cs typeface="Arial" charset="0"/>
              </a:rPr>
              <a:t>	Sorumlu Kurum ve Kuruluşlardan Yardım Talebinin Nasıl Yapılacağı</a:t>
            </a:r>
          </a:p>
          <a:p>
            <a:pPr eaLnBrk="1" hangingPunct="1">
              <a:spcBef>
                <a:spcPct val="0"/>
              </a:spcBef>
              <a:buFontTx/>
              <a:buNone/>
              <a:defRPr/>
            </a:pPr>
            <a:r>
              <a:rPr lang="tr-TR" altLang="tr-TR" sz="1600" dirty="0" smtClean="0">
                <a:latin typeface="+mj-lt"/>
                <a:cs typeface="Arial" charset="0"/>
              </a:rPr>
              <a:t>	Yetkililerin ve Velilerin Nasıl Bilgilendirileceği</a:t>
            </a:r>
          </a:p>
          <a:p>
            <a:pPr eaLnBrk="1" hangingPunct="1">
              <a:spcBef>
                <a:spcPct val="0"/>
              </a:spcBef>
              <a:buFontTx/>
              <a:buNone/>
              <a:defRPr/>
            </a:pPr>
            <a:r>
              <a:rPr lang="tr-TR" altLang="tr-TR" sz="1600" dirty="0" smtClean="0">
                <a:latin typeface="+mj-lt"/>
                <a:cs typeface="Arial" charset="0"/>
              </a:rPr>
              <a:t>	Öğrenci, Öğretmen ve Çalışanların Nasıl Korunacağı ve Acil İhtiyaçların Nasıl 	Karşılanacağı</a:t>
            </a:r>
          </a:p>
          <a:p>
            <a:pPr eaLnBrk="1" hangingPunct="1">
              <a:spcBef>
                <a:spcPct val="0"/>
              </a:spcBef>
              <a:buFontTx/>
              <a:buNone/>
              <a:defRPr/>
            </a:pPr>
            <a:r>
              <a:rPr lang="tr-TR" altLang="tr-TR" sz="1600" dirty="0" smtClean="0">
                <a:latin typeface="+mj-lt"/>
                <a:cs typeface="Arial" charset="0"/>
              </a:rPr>
              <a:t>	Psiko-sosyal Desteğin Nasıl Yapılacağı</a:t>
            </a:r>
          </a:p>
          <a:p>
            <a:pPr eaLnBrk="1" hangingPunct="1">
              <a:spcBef>
                <a:spcPct val="0"/>
              </a:spcBef>
              <a:buFontTx/>
              <a:buNone/>
              <a:defRPr/>
            </a:pPr>
            <a:r>
              <a:rPr lang="tr-TR" altLang="tr-TR" sz="1600" dirty="0" smtClean="0">
                <a:latin typeface="+mj-lt"/>
                <a:cs typeface="Arial" charset="0"/>
              </a:rPr>
              <a:t>İYİLEŞTİRME ÇALIŞMALARI</a:t>
            </a:r>
          </a:p>
          <a:p>
            <a:pPr eaLnBrk="1" hangingPunct="1">
              <a:spcBef>
                <a:spcPct val="0"/>
              </a:spcBef>
              <a:buFontTx/>
              <a:buNone/>
              <a:defRPr/>
            </a:pPr>
            <a:r>
              <a:rPr lang="tr-TR" altLang="tr-TR" sz="1600" dirty="0" smtClean="0">
                <a:latin typeface="+mj-lt"/>
                <a:cs typeface="Arial" charset="0"/>
              </a:rPr>
              <a:t>	Bina ve Tesislerin Fiziksel/Yapısal İyileştirmesinin Nasıl Yapılacağı</a:t>
            </a:r>
          </a:p>
          <a:p>
            <a:pPr eaLnBrk="1" hangingPunct="1">
              <a:spcBef>
                <a:spcPct val="0"/>
              </a:spcBef>
              <a:buFontTx/>
              <a:buNone/>
              <a:defRPr/>
            </a:pPr>
            <a:r>
              <a:rPr lang="tr-TR" altLang="tr-TR" sz="1600" dirty="0" smtClean="0">
                <a:latin typeface="+mj-lt"/>
                <a:cs typeface="Arial" charset="0"/>
              </a:rPr>
              <a:t>	Yönetsel İyileştirme</a:t>
            </a:r>
          </a:p>
          <a:p>
            <a:pPr eaLnBrk="1" hangingPunct="1">
              <a:spcBef>
                <a:spcPct val="0"/>
              </a:spcBef>
              <a:buFontTx/>
              <a:buNone/>
              <a:defRPr/>
            </a:pPr>
            <a:r>
              <a:rPr lang="tr-TR" altLang="tr-TR" sz="1600" dirty="0" smtClean="0">
                <a:latin typeface="+mj-lt"/>
                <a:cs typeface="Arial" charset="0"/>
              </a:rPr>
              <a:t>	Eğitsel İyileştirme</a:t>
            </a:r>
          </a:p>
          <a:p>
            <a:pPr eaLnBrk="1" hangingPunct="1">
              <a:spcBef>
                <a:spcPct val="0"/>
              </a:spcBef>
              <a:buFontTx/>
              <a:buNone/>
              <a:defRPr/>
            </a:pPr>
            <a:r>
              <a:rPr lang="tr-TR" altLang="tr-TR" sz="1600" dirty="0" smtClean="0">
                <a:latin typeface="+mj-lt"/>
                <a:cs typeface="Arial" charset="0"/>
              </a:rPr>
              <a:t>	Psikolojik İyileştirme</a:t>
            </a:r>
          </a:p>
          <a:p>
            <a:pPr eaLnBrk="1" hangingPunct="1">
              <a:spcBef>
                <a:spcPct val="0"/>
              </a:spcBef>
              <a:buFontTx/>
              <a:buNone/>
              <a:defRPr/>
            </a:pPr>
            <a:r>
              <a:rPr lang="tr-TR" altLang="tr-TR" sz="1600" dirty="0" smtClean="0">
                <a:latin typeface="+mj-lt"/>
                <a:cs typeface="Arial" charset="0"/>
              </a:rPr>
              <a:t>	Okulun Yeniden Açılması</a:t>
            </a:r>
          </a:p>
          <a:p>
            <a:pPr eaLnBrk="1" hangingPunct="1">
              <a:spcBef>
                <a:spcPct val="0"/>
              </a:spcBef>
              <a:buFontTx/>
              <a:buNone/>
              <a:defRPr/>
            </a:pPr>
            <a:r>
              <a:rPr lang="tr-TR" altLang="tr-TR" sz="1600" dirty="0" smtClean="0">
                <a:latin typeface="+mj-lt"/>
                <a:cs typeface="Arial" charset="0"/>
              </a:rPr>
              <a:t>AFET YÖNETİMİ FAALİYETİ İÇİN YILLIK PLAN</a:t>
            </a:r>
          </a:p>
          <a:p>
            <a:pPr eaLnBrk="1" hangingPunct="1">
              <a:spcBef>
                <a:spcPct val="0"/>
              </a:spcBef>
              <a:buFontTx/>
              <a:buNone/>
              <a:defRPr/>
            </a:pPr>
            <a:r>
              <a:rPr lang="tr-TR" altLang="tr-TR" sz="1600" dirty="0" smtClean="0">
                <a:latin typeface="+mj-lt"/>
                <a:cs typeface="Arial" charset="0"/>
              </a:rPr>
              <a:t>PLANLARIN DEĞERLENDİRİLMESİ</a:t>
            </a:r>
          </a:p>
          <a:p>
            <a:pPr eaLnBrk="1" hangingPunct="1">
              <a:spcBef>
                <a:spcPct val="0"/>
              </a:spcBef>
              <a:buFontTx/>
              <a:buNone/>
              <a:defRPr/>
            </a:pPr>
            <a:r>
              <a:rPr lang="tr-TR" altLang="tr-TR" sz="1600" dirty="0" smtClean="0">
                <a:latin typeface="+mj-lt"/>
                <a:cs typeface="Arial" charset="0"/>
              </a:rPr>
              <a:t>FORMLAR</a:t>
            </a:r>
          </a:p>
          <a:p>
            <a:pPr eaLnBrk="1" hangingPunct="1">
              <a:spcBef>
                <a:spcPct val="0"/>
              </a:spcBef>
              <a:buFontTx/>
              <a:buNone/>
              <a:defRPr/>
            </a:pPr>
            <a:r>
              <a:rPr lang="tr-TR" altLang="tr-TR" sz="1600" dirty="0" smtClean="0">
                <a:latin typeface="+mj-lt"/>
                <a:cs typeface="Arial" charset="0"/>
              </a:rPr>
              <a:t>EK. HARİTALAR</a:t>
            </a:r>
          </a:p>
          <a:p>
            <a:pPr eaLnBrk="1" hangingPunct="1">
              <a:spcBef>
                <a:spcPct val="0"/>
              </a:spcBef>
              <a:buFontTx/>
              <a:buNone/>
              <a:defRPr/>
            </a:pPr>
            <a:r>
              <a:rPr lang="tr-TR" altLang="tr-TR" sz="1600" dirty="0" smtClean="0">
                <a:latin typeface="+mj-lt"/>
                <a:cs typeface="Arial" charset="0"/>
              </a:rPr>
              <a:t>Ek.1. Okul Çevresinin Haritası</a:t>
            </a:r>
          </a:p>
          <a:p>
            <a:pPr eaLnBrk="1" hangingPunct="1">
              <a:spcBef>
                <a:spcPct val="0"/>
              </a:spcBef>
              <a:buFontTx/>
              <a:buNone/>
              <a:defRPr/>
            </a:pPr>
            <a:r>
              <a:rPr lang="tr-TR" altLang="tr-TR" sz="1600" dirty="0" smtClean="0">
                <a:latin typeface="+mj-lt"/>
                <a:cs typeface="Arial" charset="0"/>
              </a:rPr>
              <a:t>Ek.2. Okul Yerleşkesinin Haritası</a:t>
            </a:r>
          </a:p>
          <a:p>
            <a:pPr eaLnBrk="1" hangingPunct="1">
              <a:spcBef>
                <a:spcPct val="0"/>
              </a:spcBef>
              <a:buFontTx/>
              <a:buNone/>
              <a:defRPr/>
            </a:pPr>
            <a:r>
              <a:rPr lang="tr-TR" altLang="tr-TR" sz="1600" dirty="0" smtClean="0">
                <a:latin typeface="+mj-lt"/>
                <a:cs typeface="Arial" charset="0"/>
              </a:rPr>
              <a:t>Ek.3. Katların Krokisi</a:t>
            </a:r>
          </a:p>
          <a:p>
            <a:pPr eaLnBrk="1" hangingPunct="1">
              <a:spcBef>
                <a:spcPct val="0"/>
              </a:spcBef>
              <a:buFontTx/>
              <a:buNone/>
              <a:defRPr/>
            </a:pPr>
            <a:r>
              <a:rPr lang="tr-TR" altLang="tr-TR" sz="1600" dirty="0" smtClean="0">
                <a:latin typeface="+mj-lt"/>
                <a:cs typeface="Arial" charset="0"/>
              </a:rPr>
              <a:t>Ek.4. Tahliye Yolu Krokisi</a:t>
            </a:r>
          </a:p>
          <a:p>
            <a:pPr eaLnBrk="1" hangingPunct="1">
              <a:spcBef>
                <a:spcPct val="0"/>
              </a:spcBef>
              <a:buFontTx/>
              <a:buNone/>
              <a:defRPr/>
            </a:pPr>
            <a:r>
              <a:rPr lang="tr-TR" altLang="tr-TR" sz="1600" dirty="0" smtClean="0">
                <a:latin typeface="+mj-lt"/>
                <a:cs typeface="Arial" charset="0"/>
              </a:rPr>
              <a:t>Ek.5. Toplanma Bölgesi Krokisi</a:t>
            </a:r>
          </a:p>
          <a:p>
            <a:pPr eaLnBrk="1" hangingPunct="1">
              <a:spcBef>
                <a:spcPct val="0"/>
              </a:spcBef>
              <a:buFontTx/>
              <a:buNone/>
              <a:defRPr/>
            </a:pPr>
            <a:r>
              <a:rPr lang="tr-TR" altLang="tr-TR" sz="1600" dirty="0" smtClean="0">
                <a:latin typeface="+mj-lt"/>
                <a:cs typeface="Arial" charset="0"/>
              </a:rPr>
              <a:t>Ek.6. Afete Yönelik Ekipmanın Bulunduğu Yerleri Gösteren Harita</a:t>
            </a:r>
          </a:p>
        </p:txBody>
      </p:sp>
      <p:sp>
        <p:nvSpPr>
          <p:cNvPr id="67587" name="1 Başlık"/>
          <p:cNvSpPr>
            <a:spLocks noGrp="1"/>
          </p:cNvSpPr>
          <p:nvPr>
            <p:ph type="title"/>
          </p:nvPr>
        </p:nvSpPr>
        <p:spPr>
          <a:xfrm>
            <a:off x="107950" y="0"/>
            <a:ext cx="5562600" cy="1143000"/>
          </a:xfrm>
        </p:spPr>
        <p:txBody>
          <a:bodyPr/>
          <a:lstStyle/>
          <a:p>
            <a:pPr eaLnBrk="1" hangingPunct="1"/>
            <a:r>
              <a:rPr lang="tr-TR" altLang="tr-TR" smtClean="0">
                <a:latin typeface="Arial" charset="0"/>
                <a:cs typeface="Arial" charset="0"/>
              </a:rPr>
              <a:t>OKUL AFET VE ACİL DURUM YÖNETİMİ PLAN FORMATI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smtClean="0"/>
              <a:t/>
            </a:r>
            <a:br>
              <a:rPr lang="tr-TR" dirty="0" smtClean="0"/>
            </a:br>
            <a:r>
              <a:rPr lang="tr-TR" dirty="0" smtClean="0"/>
              <a:t>Afet Bilinci Eğitimlerine Devam Edin!</a:t>
            </a:r>
            <a:br>
              <a:rPr lang="tr-TR" dirty="0" smtClean="0"/>
            </a:br>
            <a:endParaRPr lang="tr-TR"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a:buNone/>
              <a:defRPr/>
            </a:pPr>
            <a:endParaRPr lang="tr-TR" dirty="0" smtClean="0"/>
          </a:p>
          <a:p>
            <a:pPr algn="ctr" eaLnBrk="1" fontAlgn="auto" hangingPunct="1">
              <a:spcAft>
                <a:spcPts val="0"/>
              </a:spcAft>
              <a:buFont typeface="Arial"/>
              <a:buNone/>
              <a:defRPr/>
            </a:pPr>
            <a:r>
              <a:rPr lang="tr-TR" dirty="0" smtClean="0">
                <a:latin typeface="+mj-lt"/>
              </a:rPr>
              <a:t>Bugün burada afetlere hazırlık için gerekli önemli bir adım attınız.</a:t>
            </a:r>
          </a:p>
          <a:p>
            <a:pPr algn="ctr" eaLnBrk="1" fontAlgn="auto" hangingPunct="1">
              <a:spcAft>
                <a:spcPts val="0"/>
              </a:spcAft>
              <a:buFont typeface="Arial"/>
              <a:buNone/>
              <a:defRPr/>
            </a:pPr>
            <a:r>
              <a:rPr lang="tr-TR" dirty="0" smtClean="0">
                <a:latin typeface="+mj-lt"/>
              </a:rPr>
              <a:t> </a:t>
            </a:r>
          </a:p>
          <a:p>
            <a:pPr algn="ctr" eaLnBrk="1" fontAlgn="auto" hangingPunct="1">
              <a:spcAft>
                <a:spcPts val="0"/>
              </a:spcAft>
              <a:buFont typeface="Arial"/>
              <a:buNone/>
              <a:defRPr/>
            </a:pPr>
            <a:r>
              <a:rPr lang="tr-TR" dirty="0" smtClean="0">
                <a:latin typeface="+mj-lt"/>
              </a:rPr>
              <a:t>T.C. Başbakanlık AFAD öncülüğünde yürütülen her türlü eğitime katılabilirsiniz.</a:t>
            </a:r>
          </a:p>
          <a:p>
            <a:pPr algn="ctr" eaLnBrk="1" fontAlgn="auto" hangingPunct="1">
              <a:spcAft>
                <a:spcPts val="0"/>
              </a:spcAft>
              <a:buFont typeface="Arial"/>
              <a:buNone/>
              <a:defRPr/>
            </a:pPr>
            <a:endParaRPr lang="tr-TR" dirty="0" smtClean="0">
              <a:latin typeface="+mj-lt"/>
            </a:endParaRPr>
          </a:p>
          <a:p>
            <a:pPr algn="ctr" eaLnBrk="1" fontAlgn="auto" hangingPunct="1">
              <a:spcAft>
                <a:spcPts val="0"/>
              </a:spcAft>
              <a:buFont typeface="Arial"/>
              <a:buNone/>
              <a:defRPr/>
            </a:pPr>
            <a:r>
              <a:rPr lang="tr-TR" dirty="0" smtClean="0">
                <a:latin typeface="+mj-lt"/>
              </a:rPr>
              <a:t>Afet Bilinci Eğitimleri Telefon Hattı:</a:t>
            </a:r>
          </a:p>
          <a:p>
            <a:pPr algn="ctr" eaLnBrk="1" fontAlgn="auto" hangingPunct="1">
              <a:spcAft>
                <a:spcPts val="0"/>
              </a:spcAft>
              <a:buFont typeface="Arial"/>
              <a:buNone/>
              <a:defRPr/>
            </a:pPr>
            <a:r>
              <a:rPr lang="tr-TR" b="1" dirty="0" smtClean="0">
                <a:solidFill>
                  <a:srgbClr val="E17723"/>
                </a:solidFill>
                <a:latin typeface="+mj-lt"/>
              </a:rPr>
              <a:t>444 4 122</a:t>
            </a:r>
            <a:endParaRPr lang="tr-TR" b="1" dirty="0">
              <a:solidFill>
                <a:srgbClr val="E17723"/>
              </a:solidFill>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66813"/>
            <a:ext cx="8229600" cy="4525962"/>
          </a:xfrm>
        </p:spPr>
        <p:txBody>
          <a:bodyPr rtlCol="0">
            <a:normAutofit fontScale="92500" lnSpcReduction="20000"/>
          </a:bodyPr>
          <a:lstStyle/>
          <a:p>
            <a:pPr algn="ctr" eaLnBrk="1" fontAlgn="auto" hangingPunct="1">
              <a:spcAft>
                <a:spcPts val="0"/>
              </a:spcAft>
              <a:buFont typeface="Arial"/>
              <a:buChar char="•"/>
              <a:defRPr/>
            </a:pPr>
            <a:endParaRPr lang="tr-TR" dirty="0" smtClean="0"/>
          </a:p>
          <a:p>
            <a:pPr algn="ctr" eaLnBrk="1" fontAlgn="auto" hangingPunct="1">
              <a:spcAft>
                <a:spcPts val="0"/>
              </a:spcAft>
              <a:buFont typeface="Arial"/>
              <a:buNone/>
              <a:defRPr/>
            </a:pPr>
            <a:r>
              <a:rPr lang="tr-TR" sz="4000" dirty="0" smtClean="0">
                <a:solidFill>
                  <a:srgbClr val="E17723"/>
                </a:solidFill>
                <a:latin typeface="+mj-lt"/>
              </a:rPr>
              <a:t>Afete Hazır Türkiye kampanyasında yürütülen diğer eğitimlerde </a:t>
            </a:r>
            <a:r>
              <a:rPr lang="tr-TR" sz="4000" dirty="0" smtClean="0">
                <a:latin typeface="+mj-lt"/>
              </a:rPr>
              <a:t>görüşmek üzere...</a:t>
            </a:r>
          </a:p>
          <a:p>
            <a:pPr algn="ctr" eaLnBrk="1" fontAlgn="auto" hangingPunct="1">
              <a:spcAft>
                <a:spcPts val="0"/>
              </a:spcAft>
              <a:buFont typeface="Arial"/>
              <a:buNone/>
              <a:defRPr/>
            </a:pPr>
            <a:endParaRPr lang="tr-TR" sz="4000" dirty="0" smtClean="0">
              <a:latin typeface="+mj-lt"/>
            </a:endParaRPr>
          </a:p>
          <a:p>
            <a:pPr algn="ctr" eaLnBrk="1" fontAlgn="auto" hangingPunct="1">
              <a:spcAft>
                <a:spcPts val="0"/>
              </a:spcAft>
              <a:buFont typeface="Arial"/>
              <a:buNone/>
              <a:defRPr/>
            </a:pPr>
            <a:r>
              <a:rPr lang="tr-TR" sz="4000" dirty="0" smtClean="0">
                <a:latin typeface="+mj-lt"/>
              </a:rPr>
              <a:t>TEŞEKKÜRLER</a:t>
            </a:r>
          </a:p>
          <a:p>
            <a:pPr algn="ctr" eaLnBrk="1" fontAlgn="auto" hangingPunct="1">
              <a:spcAft>
                <a:spcPts val="0"/>
              </a:spcAft>
              <a:buFont typeface="Arial"/>
              <a:buChar char="•"/>
              <a:defRPr/>
            </a:pPr>
            <a:endParaRPr lang="tr-TR" sz="4000" dirty="0" smtClean="0">
              <a:latin typeface="+mj-lt"/>
            </a:endParaRPr>
          </a:p>
          <a:p>
            <a:pPr algn="ctr" eaLnBrk="1" fontAlgn="auto" hangingPunct="1">
              <a:spcAft>
                <a:spcPts val="0"/>
              </a:spcAft>
              <a:buFont typeface="Arial"/>
              <a:buNone/>
              <a:defRPr/>
            </a:pPr>
            <a:r>
              <a:rPr lang="tr-TR" sz="4000" dirty="0" err="1" smtClean="0">
                <a:latin typeface="+mj-lt"/>
              </a:rPr>
              <a:t>afad</a:t>
            </a:r>
            <a:r>
              <a:rPr lang="tr-TR" sz="4000" dirty="0" smtClean="0">
                <a:latin typeface="+mj-lt"/>
              </a:rPr>
              <a:t>.gov.tr</a:t>
            </a:r>
            <a:endParaRPr lang="tr-TR" sz="4000" dirty="0">
              <a:latin typeface="+mj-l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14338"/>
            <a:ext cx="5562600" cy="1143000"/>
          </a:xfrm>
        </p:spPr>
        <p:txBody>
          <a:bodyPr rtlCol="0">
            <a:normAutofit fontScale="90000"/>
          </a:bodyPr>
          <a:lstStyle/>
          <a:p>
            <a:pPr eaLnBrk="1" fontAlgn="auto" hangingPunct="1">
              <a:spcAft>
                <a:spcPts val="0"/>
              </a:spcAft>
              <a:defRPr/>
            </a:pPr>
            <a:r>
              <a:rPr lang="tr-TR" sz="3100" dirty="0" smtClean="0"/>
              <a:t>Okullarda Afet ve Acil Durum Yönetimi Niçin Gereklidir?</a:t>
            </a:r>
            <a:r>
              <a:rPr lang="tr-TR" dirty="0">
                <a:solidFill>
                  <a:srgbClr val="FF0000"/>
                </a:solidFill>
              </a:rPr>
              <a:t/>
            </a:r>
            <a:br>
              <a:rPr lang="tr-TR" dirty="0">
                <a:solidFill>
                  <a:srgbClr val="FF0000"/>
                </a:solidFill>
              </a:rPr>
            </a:br>
            <a:endParaRPr lang="tr-TR" dirty="0"/>
          </a:p>
        </p:txBody>
      </p:sp>
      <p:sp>
        <p:nvSpPr>
          <p:cNvPr id="21507" name="Rectangle 3"/>
          <p:cNvSpPr>
            <a:spLocks noChangeArrowheads="1"/>
          </p:cNvSpPr>
          <p:nvPr/>
        </p:nvSpPr>
        <p:spPr bwMode="auto">
          <a:xfrm>
            <a:off x="388938" y="1412875"/>
            <a:ext cx="8305800" cy="5262563"/>
          </a:xfrm>
          <a:prstGeom prst="rect">
            <a:avLst/>
          </a:prstGeom>
          <a:noFill/>
          <a:ln>
            <a:noFill/>
          </a:ln>
          <a:extLst/>
        </p:spPr>
        <p:txBody>
          <a:bodyPr anchor="ctr">
            <a:spAutoFit/>
          </a:bodyPr>
          <a:lstStyle>
            <a:lvl1pPr eaLnBrk="0" hangingPunct="0">
              <a:spcBef>
                <a:spcPct val="20000"/>
              </a:spcBef>
              <a:buFont typeface="Arial" charset="0"/>
              <a:buChar char="•"/>
              <a:tabLst>
                <a:tab pos="457200" algn="l"/>
              </a:tabLst>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tabLst>
                <a:tab pos="457200" algn="l"/>
              </a:tabLst>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tabLst>
                <a:tab pos="457200" algn="l"/>
              </a:tabLst>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tabLst>
                <a:tab pos="457200" algn="l"/>
              </a:tabLst>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tabLst>
                <a:tab pos="457200" algn="l"/>
              </a:tabLst>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tabLst>
                <a:tab pos="457200" algn="l"/>
              </a:tabLst>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tabLst>
                <a:tab pos="457200" algn="l"/>
              </a:tabLst>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tabLst>
                <a:tab pos="457200" algn="l"/>
              </a:tabLst>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tabLst>
                <a:tab pos="457200" algn="l"/>
              </a:tabLst>
              <a:defRPr sz="2000">
                <a:solidFill>
                  <a:schemeClr val="tx1"/>
                </a:solidFill>
                <a:latin typeface="Times New Roman" pitchFamily="18" charset="0"/>
                <a:cs typeface="Times New Roman" pitchFamily="18" charset="0"/>
              </a:defRPr>
            </a:lvl9pPr>
          </a:lstStyle>
          <a:p>
            <a:pPr algn="just" eaLnBrk="1" hangingPunct="1">
              <a:spcBef>
                <a:spcPct val="0"/>
              </a:spcBef>
              <a:buFontTx/>
              <a:buNone/>
              <a:defRPr/>
            </a:pPr>
            <a:r>
              <a:rPr lang="tr-TR" altLang="tr-TR" sz="2800" dirty="0" smtClean="0">
                <a:latin typeface="+mj-lt"/>
                <a:cs typeface="Arial" charset="0"/>
              </a:rPr>
              <a:t>Okullar her an her türlü olayın meydana gelebildiği mekanlardır. </a:t>
            </a:r>
          </a:p>
          <a:p>
            <a:pPr algn="just" eaLnBrk="1" hangingPunct="1">
              <a:spcBef>
                <a:spcPct val="0"/>
              </a:spcBef>
              <a:buFontTx/>
              <a:buNone/>
              <a:defRPr/>
            </a:pPr>
            <a:endParaRPr lang="tr-TR" altLang="tr-TR" sz="2800" dirty="0" smtClean="0">
              <a:latin typeface="+mj-lt"/>
              <a:cs typeface="Arial" charset="0"/>
            </a:endParaRPr>
          </a:p>
          <a:p>
            <a:pPr algn="just" eaLnBrk="1" hangingPunct="1">
              <a:spcBef>
                <a:spcPct val="0"/>
              </a:spcBef>
              <a:buFontTx/>
              <a:buNone/>
              <a:defRPr/>
            </a:pPr>
            <a:r>
              <a:rPr lang="tr-TR" altLang="tr-TR" sz="2800" dirty="0" smtClean="0">
                <a:latin typeface="+mj-lt"/>
                <a:cs typeface="Arial" charset="0"/>
              </a:rPr>
              <a:t>Çocuklar afetlere karşı hassas ve kolay zarar görebilir gurupların başında gelmektedir.</a:t>
            </a:r>
          </a:p>
          <a:p>
            <a:pPr algn="just" eaLnBrk="1" hangingPunct="1">
              <a:spcBef>
                <a:spcPct val="0"/>
              </a:spcBef>
              <a:buFontTx/>
              <a:buNone/>
              <a:defRPr/>
            </a:pPr>
            <a:endParaRPr lang="tr-TR" altLang="tr-TR" sz="2800" dirty="0" smtClean="0">
              <a:latin typeface="+mj-lt"/>
              <a:cs typeface="Arial" charset="0"/>
            </a:endParaRPr>
          </a:p>
          <a:p>
            <a:pPr algn="just" eaLnBrk="1" hangingPunct="1">
              <a:spcBef>
                <a:spcPct val="0"/>
              </a:spcBef>
              <a:buFontTx/>
              <a:buNone/>
              <a:defRPr/>
            </a:pPr>
            <a:r>
              <a:rPr lang="tr-TR" altLang="tr-TR" sz="2800" dirty="0" smtClean="0">
                <a:latin typeface="+mj-lt"/>
                <a:cs typeface="Arial" charset="0"/>
              </a:rPr>
              <a:t>Çocuklar ülkelerin gelecekteki hazineleridir ve mutlaka korunmalıdırlar.</a:t>
            </a:r>
          </a:p>
          <a:p>
            <a:pPr algn="just" eaLnBrk="1" hangingPunct="1">
              <a:spcBef>
                <a:spcPct val="0"/>
              </a:spcBef>
              <a:buFontTx/>
              <a:buNone/>
              <a:defRPr/>
            </a:pPr>
            <a:endParaRPr lang="tr-TR" altLang="tr-TR" sz="2800" dirty="0" smtClean="0">
              <a:latin typeface="+mj-lt"/>
              <a:cs typeface="Arial" charset="0"/>
            </a:endParaRPr>
          </a:p>
          <a:p>
            <a:pPr algn="just" eaLnBrk="1" hangingPunct="1">
              <a:spcBef>
                <a:spcPct val="0"/>
              </a:spcBef>
              <a:buFontTx/>
              <a:buNone/>
              <a:defRPr/>
            </a:pPr>
            <a:r>
              <a:rPr lang="tr-TR" altLang="tr-TR" sz="2800" dirty="0" smtClean="0">
                <a:latin typeface="+mj-lt"/>
                <a:cs typeface="Arial" charset="0"/>
              </a:rPr>
              <a:t>Çocuklar büyüklerin eğitiminde ve ailelerin bilgilendirilmesi ve bilinçlendirilmesinde en etkin eğitmenlerdir.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Dikdörtgen"/>
          <p:cNvSpPr>
            <a:spLocks noChangeArrowheads="1"/>
          </p:cNvSpPr>
          <p:nvPr/>
        </p:nvSpPr>
        <p:spPr bwMode="auto">
          <a:xfrm>
            <a:off x="457200" y="1703388"/>
            <a:ext cx="8147050" cy="4616450"/>
          </a:xfrm>
          <a:prstGeom prst="rect">
            <a:avLst/>
          </a:prstGeom>
          <a:noFill/>
          <a:ln>
            <a:noFill/>
          </a:ln>
          <a:extLst/>
        </p:spPr>
        <p:txBody>
          <a:bodyPr>
            <a:spAutoFit/>
          </a:bodyPr>
          <a:lstStyle>
            <a:lvl1pPr eaLnBrk="0" hangingPunct="0">
              <a:spcBef>
                <a:spcPct val="20000"/>
              </a:spcBef>
              <a:buFont typeface="Arial" charset="0"/>
              <a:buChar char="•"/>
              <a:tabLst>
                <a:tab pos="457200" algn="l"/>
              </a:tabLst>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tabLst>
                <a:tab pos="457200" algn="l"/>
              </a:tabLst>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tabLst>
                <a:tab pos="457200" algn="l"/>
              </a:tabLst>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tabLst>
                <a:tab pos="457200" algn="l"/>
              </a:tabLst>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tabLst>
                <a:tab pos="457200" algn="l"/>
              </a:tabLst>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tabLst>
                <a:tab pos="457200" algn="l"/>
              </a:tabLst>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tabLst>
                <a:tab pos="457200" algn="l"/>
              </a:tabLst>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tabLst>
                <a:tab pos="457200" algn="l"/>
              </a:tabLst>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tabLst>
                <a:tab pos="457200" algn="l"/>
              </a:tabLst>
              <a:defRPr sz="2000">
                <a:solidFill>
                  <a:schemeClr val="tx1"/>
                </a:solidFill>
                <a:latin typeface="Times New Roman" pitchFamily="18" charset="0"/>
                <a:cs typeface="Times New Roman" pitchFamily="18" charset="0"/>
              </a:defRPr>
            </a:lvl9pPr>
          </a:lstStyle>
          <a:p>
            <a:pPr algn="just" eaLnBrk="1" hangingPunct="1">
              <a:lnSpc>
                <a:spcPct val="150000"/>
              </a:lnSpc>
              <a:spcBef>
                <a:spcPct val="0"/>
              </a:spcBef>
              <a:buFontTx/>
              <a:buNone/>
              <a:defRPr/>
            </a:pPr>
            <a:r>
              <a:rPr lang="tr-TR" altLang="tr-TR" sz="2800" dirty="0" smtClean="0">
                <a:latin typeface="+mj-lt"/>
                <a:cs typeface="Arial" charset="0"/>
              </a:rPr>
              <a:t>Öğretmenler toplumda değişim ve gelişimin öncüleridirler. Bu yönleriyle toplumda afetlere karşı bir güvenlik kültürü oluşturulmasında öncü unsurlardır.</a:t>
            </a:r>
          </a:p>
          <a:p>
            <a:pPr algn="just" eaLnBrk="1" hangingPunct="1">
              <a:lnSpc>
                <a:spcPct val="150000"/>
              </a:lnSpc>
              <a:spcBef>
                <a:spcPct val="0"/>
              </a:spcBef>
              <a:buFontTx/>
              <a:buNone/>
              <a:defRPr/>
            </a:pPr>
            <a:endParaRPr lang="tr-TR" altLang="tr-TR" sz="2800" dirty="0" smtClean="0">
              <a:latin typeface="+mj-lt"/>
              <a:cs typeface="Arial" charset="0"/>
            </a:endParaRPr>
          </a:p>
          <a:p>
            <a:pPr algn="just" eaLnBrk="1" hangingPunct="1">
              <a:lnSpc>
                <a:spcPct val="150000"/>
              </a:lnSpc>
              <a:spcBef>
                <a:spcPct val="0"/>
              </a:spcBef>
              <a:buFontTx/>
              <a:buNone/>
              <a:defRPr/>
            </a:pPr>
            <a:r>
              <a:rPr lang="tr-TR" altLang="tr-TR" sz="2800" dirty="0" smtClean="0">
                <a:latin typeface="+mj-lt"/>
                <a:cs typeface="Arial" charset="0"/>
              </a:rPr>
              <a:t>Okullar toplumların her konuda eğitim ve gelişiminin odak noktalarıdır. Gerektiğinde acil barınma yeri olarak ta kullanılabilirler.</a:t>
            </a:r>
          </a:p>
        </p:txBody>
      </p:sp>
      <p:sp>
        <p:nvSpPr>
          <p:cNvPr id="6" name="Başlık 1"/>
          <p:cNvSpPr>
            <a:spLocks noGrp="1"/>
          </p:cNvSpPr>
          <p:nvPr>
            <p:ph type="title"/>
          </p:nvPr>
        </p:nvSpPr>
        <p:spPr>
          <a:xfrm>
            <a:off x="457200" y="414338"/>
            <a:ext cx="5562600" cy="1143000"/>
          </a:xfrm>
        </p:spPr>
        <p:txBody>
          <a:bodyPr rtlCol="0">
            <a:normAutofit fontScale="90000"/>
          </a:bodyPr>
          <a:lstStyle/>
          <a:p>
            <a:pPr eaLnBrk="1" fontAlgn="auto" hangingPunct="1">
              <a:spcAft>
                <a:spcPts val="0"/>
              </a:spcAft>
              <a:defRPr/>
            </a:pPr>
            <a:r>
              <a:rPr lang="tr-TR" sz="3100" dirty="0" smtClean="0"/>
              <a:t>Okullarda Afet ve Acil Durum Yönetimi Niçin Gereklidir? (devam)</a:t>
            </a:r>
            <a:r>
              <a:rPr lang="tr-TR" dirty="0">
                <a:solidFill>
                  <a:srgbClr val="FF0000"/>
                </a:solidFill>
              </a:rPr>
              <a:t/>
            </a:r>
            <a:br>
              <a:rPr lang="tr-TR" dirty="0">
                <a:solidFill>
                  <a:srgbClr val="FF0000"/>
                </a:solidFill>
              </a:rPr>
            </a:b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Başlık 1"/>
          <p:cNvSpPr>
            <a:spLocks noGrp="1"/>
          </p:cNvSpPr>
          <p:nvPr>
            <p:ph type="title"/>
          </p:nvPr>
        </p:nvSpPr>
        <p:spPr/>
        <p:txBody>
          <a:bodyPr/>
          <a:lstStyle/>
          <a:p>
            <a:pPr eaLnBrk="1" hangingPunct="1"/>
            <a:r>
              <a:rPr lang="tr-TR" altLang="tr-TR" smtClean="0">
                <a:latin typeface="Arial" charset="0"/>
                <a:cs typeface="Arial" charset="0"/>
              </a:rPr>
              <a:t>Okul Afet ve Acil Durum Yönetiminin Ana Amacı</a:t>
            </a:r>
          </a:p>
        </p:txBody>
      </p:sp>
      <p:pic>
        <p:nvPicPr>
          <p:cNvPr id="23555" name="Picture 4" descr="sbPuzzled"/>
          <p:cNvPicPr>
            <a:picLocks noChangeAspect="1" noChangeArrowheads="1"/>
          </p:cNvPicPr>
          <p:nvPr/>
        </p:nvPicPr>
        <p:blipFill>
          <a:blip r:embed="rId3"/>
          <a:srcRect/>
          <a:stretch>
            <a:fillRect/>
          </a:stretch>
        </p:blipFill>
        <p:spPr bwMode="auto">
          <a:xfrm>
            <a:off x="7380288" y="5702300"/>
            <a:ext cx="1763712" cy="862013"/>
          </a:xfrm>
          <a:prstGeom prst="rect">
            <a:avLst/>
          </a:prstGeom>
          <a:noFill/>
          <a:ln w="9525">
            <a:noFill/>
            <a:miter lim="800000"/>
            <a:headEnd/>
            <a:tailEnd/>
          </a:ln>
        </p:spPr>
      </p:pic>
      <p:sp>
        <p:nvSpPr>
          <p:cNvPr id="23556" name="Text Box 2"/>
          <p:cNvSpPr txBox="1">
            <a:spLocks noChangeArrowheads="1"/>
          </p:cNvSpPr>
          <p:nvPr/>
        </p:nvSpPr>
        <p:spPr bwMode="auto">
          <a:xfrm>
            <a:off x="179388" y="1357313"/>
            <a:ext cx="8785225" cy="4013200"/>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0"/>
              </a:spcBef>
              <a:buFontTx/>
              <a:buNone/>
              <a:defRPr/>
            </a:pPr>
            <a:r>
              <a:rPr lang="tr-TR" altLang="tr-TR" sz="2800" b="1" i="1" dirty="0" smtClean="0">
                <a:solidFill>
                  <a:srgbClr val="CC0066"/>
                </a:solidFill>
                <a:latin typeface="+mj-lt"/>
                <a:cs typeface="Arial" charset="0"/>
              </a:rPr>
              <a:t>afet öncesinde;</a:t>
            </a:r>
            <a:r>
              <a:rPr lang="tr-TR" altLang="tr-TR" sz="2800" dirty="0" smtClean="0">
                <a:latin typeface="+mj-lt"/>
                <a:cs typeface="Arial" charset="0"/>
              </a:rPr>
              <a:t> afet sonucu doğurabilecek tehlike ve risklerin belirlenmesi, </a:t>
            </a:r>
          </a:p>
          <a:p>
            <a:pPr algn="just" eaLnBrk="1" hangingPunct="1">
              <a:lnSpc>
                <a:spcPct val="130000"/>
              </a:lnSpc>
              <a:spcBef>
                <a:spcPct val="0"/>
              </a:spcBef>
              <a:buFontTx/>
              <a:buNone/>
              <a:defRPr/>
            </a:pPr>
            <a:endParaRPr lang="tr-TR" altLang="tr-TR" sz="2800" dirty="0" smtClean="0">
              <a:latin typeface="+mj-lt"/>
              <a:cs typeface="Arial" charset="0"/>
            </a:endParaRPr>
          </a:p>
          <a:p>
            <a:pPr algn="just" eaLnBrk="1" hangingPunct="1">
              <a:lnSpc>
                <a:spcPct val="130000"/>
              </a:lnSpc>
              <a:spcBef>
                <a:spcPct val="0"/>
              </a:spcBef>
              <a:buFontTx/>
              <a:buNone/>
              <a:defRPr/>
            </a:pPr>
            <a:r>
              <a:rPr lang="tr-TR" altLang="tr-TR" sz="2800" dirty="0" smtClean="0">
                <a:latin typeface="+mj-lt"/>
                <a:cs typeface="Arial" charset="0"/>
              </a:rPr>
              <a:t>mümkünse önlenmesi veya olası etkilerinin azaltılması ve</a:t>
            </a:r>
          </a:p>
          <a:p>
            <a:pPr algn="just" eaLnBrk="1" hangingPunct="1">
              <a:lnSpc>
                <a:spcPct val="130000"/>
              </a:lnSpc>
              <a:spcBef>
                <a:spcPct val="0"/>
              </a:spcBef>
              <a:buFontTx/>
              <a:buNone/>
              <a:defRPr/>
            </a:pPr>
            <a:r>
              <a:rPr lang="tr-TR" altLang="tr-TR" sz="2800" dirty="0" smtClean="0">
                <a:latin typeface="+mj-lt"/>
                <a:cs typeface="Arial" charset="0"/>
              </a:rPr>
              <a:t>olaylara karşı eğitim ve tatbikatlarla tüm paydaşların hazırlıklı olmasının sağlanması ve </a:t>
            </a:r>
          </a:p>
          <a:p>
            <a:pPr algn="just" eaLnBrk="1" hangingPunct="1">
              <a:lnSpc>
                <a:spcPct val="130000"/>
              </a:lnSpc>
              <a:spcBef>
                <a:spcPct val="0"/>
              </a:spcBef>
              <a:buFontTx/>
              <a:buNone/>
              <a:defRPr/>
            </a:pPr>
            <a:r>
              <a:rPr lang="tr-TR" altLang="tr-TR" sz="2800" dirty="0" smtClean="0">
                <a:latin typeface="+mj-lt"/>
                <a:cs typeface="Arial" charset="0"/>
              </a:rPr>
              <a:t>afetlere karşı bilinçli ve dirençli nesiller yetiştirilmesi, </a:t>
            </a:r>
            <a:endParaRPr lang="tr-TR" altLang="tr-TR" sz="2800" i="1" dirty="0" smtClean="0">
              <a:latin typeface="+mj-lt"/>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Başlık 1"/>
          <p:cNvSpPr>
            <a:spLocks noGrp="1"/>
          </p:cNvSpPr>
          <p:nvPr>
            <p:ph type="title"/>
          </p:nvPr>
        </p:nvSpPr>
        <p:spPr>
          <a:xfrm>
            <a:off x="457200" y="274638"/>
            <a:ext cx="6059488" cy="1143000"/>
          </a:xfrm>
        </p:spPr>
        <p:txBody>
          <a:bodyPr/>
          <a:lstStyle/>
          <a:p>
            <a:pPr eaLnBrk="1" hangingPunct="1"/>
            <a:r>
              <a:rPr lang="tr-TR" altLang="tr-TR" smtClean="0">
                <a:latin typeface="Arial" charset="0"/>
                <a:cs typeface="Arial" charset="0"/>
              </a:rPr>
              <a:t>Okul Afet ve Acil Durum Yönetiminin Ana Amacı (devam)</a:t>
            </a:r>
          </a:p>
        </p:txBody>
      </p:sp>
      <p:sp>
        <p:nvSpPr>
          <p:cNvPr id="24579" name="Text Box 2"/>
          <p:cNvSpPr txBox="1">
            <a:spLocks noChangeArrowheads="1"/>
          </p:cNvSpPr>
          <p:nvPr/>
        </p:nvSpPr>
        <p:spPr bwMode="auto">
          <a:xfrm>
            <a:off x="685800" y="1905000"/>
            <a:ext cx="7577138" cy="3292475"/>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pitchFamily="18" charset="0"/>
                <a:cs typeface="Times New Roman" pitchFamily="18" charset="0"/>
              </a:defRPr>
            </a:lvl9pPr>
          </a:lstStyle>
          <a:p>
            <a:pPr algn="just" eaLnBrk="1" hangingPunct="1">
              <a:lnSpc>
                <a:spcPct val="130000"/>
              </a:lnSpc>
              <a:spcBef>
                <a:spcPct val="0"/>
              </a:spcBef>
              <a:buFontTx/>
              <a:buNone/>
              <a:defRPr/>
            </a:pPr>
            <a:r>
              <a:rPr lang="tr-TR" altLang="tr-TR" b="1" i="1" dirty="0" smtClean="0">
                <a:solidFill>
                  <a:srgbClr val="CC0066"/>
                </a:solidFill>
                <a:latin typeface="+mj-lt"/>
                <a:cs typeface="Arial" charset="0"/>
              </a:rPr>
              <a:t>afet sırasında;</a:t>
            </a:r>
            <a:r>
              <a:rPr lang="tr-TR" altLang="tr-TR" b="1" dirty="0" smtClean="0">
                <a:latin typeface="+mj-lt"/>
                <a:cs typeface="Arial" charset="0"/>
              </a:rPr>
              <a:t> </a:t>
            </a:r>
            <a:r>
              <a:rPr lang="tr-TR" altLang="tr-TR" dirty="0" smtClean="0">
                <a:latin typeface="+mj-lt"/>
                <a:cs typeface="Arial" charset="0"/>
              </a:rPr>
              <a:t>eğitim ve tatbikatlarla kazanılmış afet anındaki doğru davranış biçimleri uygulanarak kurtarma, ilk yardım ve güvenli tahliye işlemlerinin aksatılmadan uygulanması</a:t>
            </a:r>
            <a:r>
              <a:rPr lang="tr-TR" altLang="tr-TR" b="1" dirty="0" smtClean="0">
                <a:latin typeface="+mj-lt"/>
                <a:cs typeface="Arial" charset="0"/>
              </a:rPr>
              <a:t> </a:t>
            </a:r>
            <a:endParaRPr lang="tr-TR" altLang="tr-TR" dirty="0" smtClean="0">
              <a:latin typeface="+mj-lt"/>
              <a:cs typeface="Arial" charset="0"/>
            </a:endParaRPr>
          </a:p>
        </p:txBody>
      </p:sp>
      <p:pic>
        <p:nvPicPr>
          <p:cNvPr id="24580" name="Picture 4" descr="sbPuzzled"/>
          <p:cNvPicPr>
            <a:picLocks noChangeAspect="1" noChangeArrowheads="1"/>
          </p:cNvPicPr>
          <p:nvPr/>
        </p:nvPicPr>
        <p:blipFill>
          <a:blip r:embed="rId3"/>
          <a:srcRect/>
          <a:stretch>
            <a:fillRect/>
          </a:stretch>
        </p:blipFill>
        <p:spPr bwMode="auto">
          <a:xfrm>
            <a:off x="7380288" y="5702300"/>
            <a:ext cx="1763712" cy="86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225&quot;&gt;&lt;property id=&quot;20148&quot; value=&quot;5&quot;/&gt;&lt;property id=&quot;20300&quot; value=&quot;Slide 1&quot;/&gt;&lt;property id=&quot;20307&quot; value=&quot;256&quot;/&gt;&lt;/object&gt;&lt;object type=&quot;3&quot; unique_id=&quot;10529&quot;&gt;&lt;property id=&quot;20148&quot; value=&quot;5&quot;/&gt;&lt;property id=&quot;20300&quot; value=&quot;Slide 2&quot;/&gt;&lt;property id=&quot;20307&quot; value=&quot;259&quot;/&gt;&lt;/object&gt;&lt;object type=&quot;3&quot; unique_id=&quot;10532&quot;&gt;&lt;property id=&quot;20148&quot; value=&quot;5&quot;/&gt;&lt;property id=&quot;20300&quot; value=&quot;Slide 5 - &amp;quot;Afet Bilinci 1 Eğitimi İçeriği&amp;quot;&quot;/&gt;&lt;property id=&quot;20307&quot; value=&quot;262&quot;/&gt;&lt;/object&gt;&lt;object type=&quot;3&quot; unique_id=&quot;10535&quot;&gt;&lt;property id=&quot;20148&quot; value=&quot;5&quot;/&gt;&lt;property id=&quot;20300&quot; value=&quot;Slide 7 - &amp;quot;Afet Nedir?&amp;quot;&quot;/&gt;&lt;property id=&quot;20307&quot; value=&quot;265&quot;/&gt;&lt;/object&gt;&lt;object type=&quot;3&quot; unique_id=&quot;10538&quot;&gt;&lt;property id=&quot;20148&quot; value=&quot;5&quot;/&gt;&lt;property id=&quot;20300&quot; value=&quot;Slide 9 - &amp;quot;Yaşam Çevremizdeki  Tehlike ve Riskler&amp;quot;&quot;/&gt;&lt;property id=&quot;20307&quot; value=&quot;268&quot;/&gt;&lt;/object&gt;&lt;object type=&quot;3&quot; unique_id=&quot;10539&quot;&gt;&lt;property id=&quot;20148&quot; value=&quot;5&quot;/&gt;&lt;property id=&quot;20300&quot; value=&quot;Slide 10 - &amp;quot;Türkiye ve Afetler&amp;quot;&quot;/&gt;&lt;property id=&quot;20307&quot; value=&quot;269&quot;/&gt;&lt;/object&gt;&lt;object type=&quot;3&quot; unique_id=&quot;10540&quot;&gt;&lt;property id=&quot;20148&quot; value=&quot;5&quot;/&gt;&lt;property id=&quot;20300&quot; value=&quot;Slide 11 - &amp;quot;Türkiye ve Afetler&amp;quot;&quot;/&gt;&lt;property id=&quot;20307&quot; value=&quot;270&quot;/&gt;&lt;/object&gt;&lt;object type=&quot;3&quot; unique_id=&quot;10543&quot;&gt;&lt;property id=&quot;20148&quot; value=&quot;5&quot;/&gt;&lt;property id=&quot;20300&quot; value=&quot;Slide 13 - &amp;quot;İlçemiz ve Mahallemizdeki Riskler&amp;quot;&quot;/&gt;&lt;property id=&quot;20307&quot; value=&quot;273&quot;/&gt;&lt;/object&gt;&lt;object type=&quot;3&quot; unique_id=&quot;10544&quot;&gt;&lt;property id=&quot;20148&quot; value=&quot;5&quot;/&gt;&lt;property id=&quot;20300&quot; value=&quot;Slide 15 - &amp;quot;Binalarımızdaki Yapısal Riskler&amp;quot;&quot;/&gt;&lt;property id=&quot;20307&quot; value=&quot;274&quot;/&gt;&lt;/object&gt;&lt;object type=&quot;3&quot; unique_id=&quot;10545&quot;&gt;&lt;property id=&quot;20148&quot; value=&quot;5&quot;/&gt;&lt;property id=&quot;20300&quot; value=&quot;Slide 16 - &amp;quot;Betonarme Yapı Ağırlıklı Alanlarda Görülen Yapısal Riskler&amp;quot;&quot;/&gt;&lt;property id=&quot;20307&quot; value=&quot;275&quot;/&gt;&lt;/object&gt;&lt;object type=&quot;3&quot; unique_id=&quot;10546&quot;&gt;&lt;property id=&quot;20148&quot; value=&quot;5&quot;/&gt;&lt;property id=&quot;20300&quot; value=&quot;Slide 14 - &amp;quot;Afetlere Dirençli Şehirler&amp;quot;&quot;/&gt;&lt;property id=&quot;20307&quot; value=&quot;276&quot;/&gt;&lt;/object&gt;&lt;object type=&quot;3&quot; unique_id=&quot;10553&quot;&gt;&lt;property id=&quot;20148&quot; value=&quot;5&quot;/&gt;&lt;property id=&quot;20300&quot; value=&quot;Slide 20 - &amp;quot;DASK ve Zorunlu Deprem Sigortası&amp;quot;&quot;/&gt;&lt;property id=&quot;20307&quot; value=&quot;283&quot;/&gt;&lt;/object&gt;&lt;object type=&quot;3&quot; unique_id=&quot;10555&quot;&gt;&lt;property id=&quot;20148&quot; value=&quot;5&quot;/&gt;&lt;property id=&quot;20300&quot; value=&quot;Slide 21 - &amp;quot;Yapısal Olmayan Riskleri Azaltmak (YORA) – Tehlike Avı&amp;quot;&quot;/&gt;&lt;property id=&quot;20307&quot; value=&quot;285&quot;/&gt;&lt;/object&gt;&lt;object type=&quot;3&quot; unique_id=&quot;10558&quot;&gt;&lt;property id=&quot;20148&quot; value=&quot;5&quot;/&gt;&lt;property id=&quot;20300&quot; value=&quot;Slide 23 - &amp;quot;Afet Hazırlıklarında Toplumsal Güç Birliği&amp;quot;&quot;/&gt;&lt;property id=&quot;20307&quot; value=&quot;288&quot;/&gt;&lt;/object&gt;&lt;object type=&quot;3&quot; unique_id=&quot;10561&quot;&gt;&lt;property id=&quot;20148&quot; value=&quot;5&quot;/&gt;&lt;property id=&quot;20300&quot; value=&quot;Slide 24 - &amp;quot;Aile Afet Planı İçeriği&amp;quot;&quot;/&gt;&lt;property id=&quot;20307&quot; value=&quot;291&quot;/&gt;&lt;/object&gt;&lt;object type=&quot;3&quot; unique_id=&quot;10562&quot;&gt;&lt;property id=&quot;20148&quot; value=&quot;5&quot;/&gt;&lt;property id=&quot;20300&quot; value=&quot;Slide 25 - &amp;quot;Aile Afet Planını Nasıl Hazırlayacağız?&amp;quot;&quot;/&gt;&lt;property id=&quot;20307&quot; value=&quot;292&quot;/&gt;&lt;/object&gt;&lt;object type=&quot;3&quot; unique_id=&quot;10565&quot;&gt;&lt;property id=&quot;20148&quot; value=&quot;5&quot;/&gt;&lt;property id=&quot;20300&quot; value=&quot;Slide 26 - &amp;quot;Afet ve Acil Durum Çantası Hazırlayın&amp;quot;&quot;/&gt;&lt;property id=&quot;20307&quot; value=&quot;295&quot;/&gt;&lt;/object&gt;&lt;object type=&quot;3&quot; unique_id=&quot;10567&quot;&gt;&lt;property id=&quot;20148&quot; value=&quot;5&quot;/&gt;&lt;property id=&quot;20300&quot; value=&quot;Slide 29 - &amp;quot;Özel Malzemeler&amp;quot;&quot;/&gt;&lt;property id=&quot;20307&quot; value=&quot;297&quot;/&gt;&lt;/object&gt;&lt;object type=&quot;3&quot; unique_id=&quot;10570&quot;&gt;&lt;property id=&quot;20148&quot; value=&quot;5&quot;/&gt;&lt;property id=&quot;20300&quot; value=&quot;Slide 31 - &amp;quot;Şehir İçi Destek ve Bölge Dışı Bağlantı Kişileri&amp;quot;&quot;/&gt;&lt;property id=&quot;20307&quot; value=&quot;300&quot;/&gt;&lt;/object&gt;&lt;object type=&quot;3&quot; unique_id=&quot;10571&quot;&gt;&lt;property id=&quot;20148&quot; value=&quot;5&quot;/&gt;&lt;property id=&quot;20300&quot; value=&quot;Slide 32 - &amp;quot;Buluşma Alanları: &amp;#x0D;&amp;#x0A;Ev içi, Ev ve Mahalle Dışında&amp;quot;&quot;/&gt;&lt;property id=&quot;20307&quot; value=&quot;301&quot;/&gt;&lt;/object&gt;&lt;object type=&quot;3&quot; unique_id=&quot;10573&quot;&gt;&lt;property id=&quot;20148&quot; value=&quot;5&quot;/&gt;&lt;property id=&quot;20300&quot; value=&quot;Slide 33 - &amp;quot;Tahliye Olurken Vaktin Varsa; TESİSATLARI KAPATMAYI UNUTMA!&amp;quot;&quot;/&gt;&lt;property id=&quot;20307&quot; value=&quot;303&quot;/&gt;&lt;/object&gt;&lt;object type=&quot;3&quot; unique_id=&quot;10574&quot;&gt;&lt;property id=&quot;20148&quot; value=&quot;5&quot;/&gt;&lt;property id=&quot;20300&quot; value=&quot;Slide 34 - &amp;quot;Acil Durum Bilgi Kartları ve &amp;#x0D;&amp;#x0A;Acil Durum Telefon Numaraları&amp;quot;&quot;/&gt;&lt;property id=&quot;20307&quot; value=&quot;304&quot;/&gt;&lt;/object&gt;&lt;object type=&quot;3&quot; unique_id=&quot;10577&quot;&gt;&lt;property id=&quot;20148&quot; value=&quot;5&quot;/&gt;&lt;property id=&quot;20300&quot; value=&quot;Slide 35 - &amp;quot;Deprem Anında Paniğe Kapılmayın!&amp;#x0D;&amp;#x0A;&amp;quot;&quot;/&gt;&lt;property id=&quot;20307&quot; value=&quot;307&quot;/&gt;&lt;/object&gt;&lt;object type=&quot;3&quot; unique_id=&quot;10578&quot;&gt;&lt;property id=&quot;20148&quot; value=&quot;5&quot;/&gt;&lt;property id=&quot;20300&quot; value=&quot;Slide 36 - &amp;quot;Sarsıntı Hissedilir Hissedilmez;&amp;#x0D;&amp;#x0A;Hedef Küçült / &amp;#x0D;&amp;#x0A;ÇÖK – KAPAN – TUTUN &amp;quot;&quot;/&gt;&lt;property id=&quot;20307&quot; value=&quot;308&quot;/&gt;&lt;/object&gt;&lt;object type=&quot;3&quot; unique_id=&quot;10581&quot;&gt;&lt;property id=&quot;20148&quot; value=&quot;5&quot;/&gt;&lt;property id=&quot;20300&quot; value=&quot;Slide 37 - &amp;quot;Sel/Taşkın&amp;quot;&quot;/&gt;&lt;property id=&quot;20307&quot; value=&quot;311&quot;/&gt;&lt;/object&gt;&lt;object type=&quot;3&quot; unique_id=&quot;10582&quot;&gt;&lt;property id=&quot;20148&quot; value=&quot;5&quot;/&gt;&lt;property id=&quot;20300&quot; value=&quot;Slide 38 - &amp;quot;Heyelan&amp;quot;&quot;/&gt;&lt;property id=&quot;20307&quot; value=&quot;312&quot;/&gt;&lt;/object&gt;&lt;object type=&quot;3&quot; unique_id=&quot;10583&quot;&gt;&lt;property id=&quot;20148&quot; value=&quot;5&quot;/&gt;&lt;property id=&quot;20300&quot; value=&quot;Slide 39 - &amp;quot;Çığ&amp;quot;&quot;/&gt;&lt;property id=&quot;20307&quot; value=&quot;313&quot;/&gt;&lt;/object&gt;&lt;object type=&quot;3&quot; unique_id=&quot;10585&quot;&gt;&lt;property id=&quot;20148&quot; value=&quot;5&quot;/&gt;&lt;property id=&quot;20300&quot; value=&quot;Slide 41 - &amp;quot;Yangın Riskini Azaltmak için&amp;quot;&quot;/&gt;&lt;property id=&quot;20307&quot; value=&quot;315&quot;/&gt;&lt;/object&gt;&lt;object type=&quot;3&quot; unique_id=&quot;10586&quot;&gt;&lt;property id=&quot;20148&quot; value=&quot;5&quot;/&gt;&lt;property id=&quot;20300&quot; value=&quot;Slide 42 - &amp;quot;Yangın Güvenliği İçin&amp;#x0D;&amp;#x0A;Evinizde Tedbirler Almalısınız&amp;quot;&quot;/&gt;&lt;property id=&quot;20307&quot; value=&quot;316&quot;/&gt;&lt;/object&gt;&lt;object type=&quot;3&quot; unique_id=&quot;10587&quot;&gt;&lt;property id=&quot;20148&quot; value=&quot;5&quot;/&gt;&lt;property id=&quot;20300&quot; value=&quot;Slide 40 - &amp;quot;Tsunami ve Artçı Depremlere Karşı Hazırlıklı  Olun&amp;quot;&quot;/&gt;&lt;property id=&quot;20307&quot; value=&quot;317&quot;/&gt;&lt;/object&gt;&lt;object type=&quot;3&quot; unique_id=&quot;10588&quot;&gt;&lt;property id=&quot;20148&quot; value=&quot;5&quot;/&gt;&lt;property id=&quot;20300&quot; value=&quot;Slide 43 - &amp;quot;İlk Yardım&amp;quot;&quot;/&gt;&lt;property id=&quot;20307&quot; value=&quot;318&quot;/&gt;&lt;/object&gt;&lt;object type=&quot;3&quot; unique_id=&quot;10589&quot;&gt;&lt;property id=&quot;20148&quot; value=&quot;5&quot;/&gt;&lt;property id=&quot;20300&quot; value=&quot;Slide 44 - &amp;quot;Psikolojik İlk Yardım&amp;quot;&quot;/&gt;&lt;property id=&quot;20307&quot; value=&quot;319&quot;/&gt;&lt;/object&gt;&lt;object type=&quot;3&quot; unique_id=&quot;10590&quot;&gt;&lt;property id=&quot;20148&quot; value=&quot;5&quot;/&gt;&lt;property id=&quot;20300&quot; value=&quot;Slide 45 - &amp;quot;Tahliye&amp;quot;&quot;/&gt;&lt;property id=&quot;20307&quot; value=&quot;320&quot;/&gt;&lt;/object&gt;&lt;object type=&quot;3&quot; unique_id=&quot;10591&quot;&gt;&lt;property id=&quot;20148&quot; value=&quot;5&quot;/&gt;&lt;property id=&quot;20300&quot; value=&quot;Slide 46 - &amp;quot;Tehlike Sonrasında Açık Alanda&amp;quot;&quot;/&gt;&lt;property id=&quot;20307&quot; value=&quot;321&quot;/&gt;&lt;/object&gt;&lt;object type=&quot;3&quot; unique_id=&quot;10592&quot;&gt;&lt;property id=&quot;20148&quot; value=&quot;5&quot;/&gt;&lt;property id=&quot;20300&quot; value=&quot;Slide 47 - &amp;quot;Afetler Sonrası İhtiyaçlar&amp;quot;&quot;/&gt;&lt;property id=&quot;20307&quot; value=&quot;322&quot;/&gt;&lt;/object&gt;&lt;object type=&quot;3&quot; unique_id=&quot;10593&quot;&gt;&lt;property id=&quot;20148&quot; value=&quot;5&quot;/&gt;&lt;property id=&quot;20300&quot; value=&quot;Slide 48 - &amp;quot;Afetten Sonra İlk Anlar:&amp;quot;&quot;/&gt;&lt;property id=&quot;20307&quot; value=&quot;323&quot;/&gt;&lt;/object&gt;&lt;object type=&quot;3&quot; unique_id=&quot;10595&quot;&gt;&lt;property id=&quot;20148&quot; value=&quot;5&quot;/&gt;&lt;property id=&quot;20300&quot; value=&quot;Slide 49 - &amp;quot;Bugün Nelerden Bahsettik?&amp;quot;&quot;/&gt;&lt;property id=&quot;20307&quot; value=&quot;325&quot;/&gt;&lt;/object&gt;&lt;object type=&quot;3&quot; unique_id=&quot;10596&quot;&gt;&lt;property id=&quot;20148&quot; value=&quot;5&quot;/&gt;&lt;property id=&quot;20300&quot; value=&quot;Slide 50 - &amp;quot;&amp;#x0D;&amp;#x0A;Afet Bilinci Eğitimlerine Devam Edin!&amp;#x0D;&amp;#x0A;&amp;quot;&quot;/&gt;&lt;property id=&quot;20307&quot; value=&quot;326&quot;/&gt;&lt;/object&gt;&lt;object type=&quot;3&quot; unique_id=&quot;10597&quot;&gt;&lt;property id=&quot;20148&quot; value=&quot;5&quot;/&gt;&lt;property id=&quot;20300&quot; value=&quot;Slide 51&quot;/&gt;&lt;property id=&quot;20307&quot; value=&quot;327&quot;/&gt;&lt;/object&gt;&lt;object type=&quot;3&quot; unique_id=&quot;11032&quot;&gt;&lt;property id=&quot;20148&quot; value=&quot;5&quot;/&gt;&lt;property id=&quot;20300&quot; value=&quot;Slide 22 - &amp;quot;Afet Bilinci Kültürü&amp;quot;&quot;/&gt;&lt;property id=&quot;20307&quot; value=&quot;328&quot;/&gt;&lt;/object&gt;&lt;object type=&quot;3&quot; unique_id=&quot;76590&quot;&gt;&lt;property id=&quot;20148&quot; value=&quot;5&quot;/&gt;&lt;property id=&quot;20300&quot; value=&quot;Slide 4 - &amp;quot;Eğitim Programları&amp;quot;&quot;/&gt;&lt;property id=&quot;20307&quot; value=&quot;329&quot;/&gt;&lt;/object&gt;&lt;object type=&quot;3&quot; unique_id=&quot;76591&quot;&gt;&lt;property id=&quot;20148&quot; value=&quot;5&quot;/&gt;&lt;property id=&quot;20300&quot; value=&quot;Slide 6 - &amp;quot;Tehlike ve Risk&amp;quot;&quot;/&gt;&lt;property id=&quot;20307&quot; value=&quot;330&quot;/&gt;&lt;/object&gt;&lt;object type=&quot;3&quot; unique_id=&quot;76592&quot;&gt;&lt;property id=&quot;20148&quot; value=&quot;5&quot;/&gt;&lt;property id=&quot;20300&quot; value=&quot;Slide 8 - &amp;quot;İlk 72 Saat Nedir? &amp;quot;&quot;/&gt;&lt;property id=&quot;20307&quot; value=&quot;331&quot;/&gt;&lt;/object&gt;&lt;object type=&quot;3&quot; unique_id=&quot;76593&quot;&gt;&lt;property id=&quot;20148&quot; value=&quot;5&quot;/&gt;&lt;property id=&quot;20300&quot; value=&quot;Slide 12 - &amp;quot;Bölgemiz ve İlimizin Afete Dönüşebilecek Tehlikeleri Nelerdir?&amp;quot;&quot;/&gt;&lt;property id=&quot;20307&quot; value=&quot;332&quot;/&gt;&lt;/object&gt;&lt;object type=&quot;3&quot; unique_id=&quot;76594&quot;&gt;&lt;property id=&quot;20148&quot; value=&quot;5&quot;/&gt;&lt;property id=&quot;20300&quot; value=&quot;Slide 18 - &amp;quot;Yapısal Risklerin Tespiti ve Zarar Azaltma Güçlendirme ve Yeniden İnşa&amp;quot;&quot;/&gt;&lt;property id=&quot;20307&quot; value=&quot;333&quot;/&gt;&lt;/object&gt;&lt;object type=&quot;3&quot; unique_id=&quot;76595&quot;&gt;&lt;property id=&quot;20148&quot; value=&quot;5&quot;/&gt;&lt;property id=&quot;20300&quot; value=&quot;Slide 19 - &amp;quot;Afete Karşı Güvenli Bina Yapım Süreci ve Ruhsat Türleri&amp;quot;&quot;/&gt;&lt;property id=&quot;20307&quot; value=&quot;334&quot;/&gt;&lt;/object&gt;&lt;object type=&quot;3&quot; unique_id=&quot;77241&quot;&gt;&lt;property id=&quot;20148&quot; value=&quot;5&quot;/&gt;&lt;property id=&quot;20300&quot; value=&quot;Slide 27 - &amp;quot;Önemli Aile Bilgileri&amp;quot;&quot;/&gt;&lt;property id=&quot;20307&quot; value=&quot;336&quot;/&gt;&lt;/object&gt;&lt;object type=&quot;3&quot; unique_id=&quot;77462&quot;&gt;&lt;property id=&quot;20148&quot; value=&quot;5&quot;/&gt;&lt;property id=&quot;20300&quot; value=&quot;Slide 28 - &amp;quot;Özel İhtiyaç Sahipleri ve &amp;#x0D;&amp;#x0A;Özel İlgi Grupları&amp;quot;&quot;/&gt;&lt;property id=&quot;20307&quot; value=&quot;337&quot;/&gt;&lt;/object&gt;&lt;object type=&quot;3&quot; unique_id=&quot;77841&quot;&gt;&lt;property id=&quot;20148&quot; value=&quot;5&quot;/&gt;&lt;property id=&quot;20300&quot; value=&quot;Slide 17 - &amp;quot;Afetlere Dirençli Yapı&amp;quot;&quot;/&gt;&lt;property id=&quot;20307&quot; value=&quot;338&quot;/&gt;&lt;/object&gt;&lt;object type=&quot;3&quot; unique_id=&quot;78384&quot;&gt;&lt;property id=&quot;20148&quot; value=&quot;5&quot;/&gt;&lt;property id=&quot;20300&quot; value=&quot;Slide 30 - &amp;quot;Hatırlatmalar&amp;quot;&quot;/&gt;&lt;property id=&quot;20307&quot; value=&quot;339&quot;/&gt;&lt;/object&gt;&lt;object type=&quot;3&quot; unique_id=&quot;80329&quot;&gt;&lt;property id=&quot;20148&quot; value=&quot;5&quot;/&gt;&lt;property id=&quot;20300&quot; value=&quot;Slide 3&quot;/&gt;&lt;property id=&quot;20307&quot; value=&quot;340&quot;/&gt;&lt;/object&gt;&lt;/object&gt;&lt;/object&gt;&lt;/database&gt;"/>
  <p:tag name="SECTOMILLISECCONVERTED" val="1"/>
  <p:tag name="ISPRING_RESOURCE_PATHS_HASH_PRESENTER" val="ea901ef984dec47e26e13ef1a01bae3a6dc4b8c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5082</TotalTime>
  <Words>5647</Words>
  <Application>Microsoft Office PowerPoint</Application>
  <PresentationFormat>Ekran Gösterisi (4:3)</PresentationFormat>
  <Paragraphs>840</Paragraphs>
  <Slides>53</Slides>
  <Notes>53</Notes>
  <HiddenSlides>0</HiddenSlides>
  <MMClips>1</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53</vt:i4>
      </vt:variant>
    </vt:vector>
  </HeadingPairs>
  <TitlesOfParts>
    <vt:vector size="60" baseType="lpstr">
      <vt:lpstr>Calibri</vt:lpstr>
      <vt:lpstr>Arial</vt:lpstr>
      <vt:lpstr>Times New Roman</vt:lpstr>
      <vt:lpstr>Wingdings</vt:lpstr>
      <vt:lpstr>Comic Sans MS</vt:lpstr>
      <vt:lpstr>Verdana</vt:lpstr>
      <vt:lpstr>Office Theme</vt:lpstr>
      <vt:lpstr>Slayt 1</vt:lpstr>
      <vt:lpstr>Slayt 2</vt:lpstr>
      <vt:lpstr>Slayt 3</vt:lpstr>
      <vt:lpstr>Kampanya Adımları</vt:lpstr>
      <vt:lpstr>Planlama Adımları</vt:lpstr>
      <vt:lpstr>Okullarda Afet ve Acil Durum Yönetimi Niçin Gereklidir? </vt:lpstr>
      <vt:lpstr>Okullarda Afet ve Acil Durum Yönetimi Niçin Gereklidir? (devam) </vt:lpstr>
      <vt:lpstr>Okul Afet ve Acil Durum Yönetiminin Ana Amacı</vt:lpstr>
      <vt:lpstr>Okul Afet ve Acil Durum Yönetiminin Ana Amacı (devam)</vt:lpstr>
      <vt:lpstr>Okul Afet ve Acil Durum Yönetiminin Ana Amacı (devam)</vt:lpstr>
      <vt:lpstr>Okul Afet ve Acil Durum Yönetimi Planlamasının Amaçları</vt:lpstr>
      <vt:lpstr>Okul Afet ve Acil Durum Yönetimi Kurulu</vt:lpstr>
      <vt:lpstr>Okul Afet ve Acil Durum Yönetimi Kurulunun görev, yetki ve sorumlulukları</vt:lpstr>
      <vt:lpstr>Slayt 14</vt:lpstr>
      <vt:lpstr>Slayt 15</vt:lpstr>
      <vt:lpstr>Slayt 16</vt:lpstr>
      <vt:lpstr>Slayt 17</vt:lpstr>
      <vt:lpstr>Okul Müdürünün Afet ve Acil Durum Planlaması Konusundaki Sorumlulukları</vt:lpstr>
      <vt:lpstr>ZARAR AZALTMA ÇALIŞMALARI</vt:lpstr>
      <vt:lpstr>Slayt 20</vt:lpstr>
      <vt:lpstr>Zarar Azaltma Çalışmaları</vt:lpstr>
      <vt:lpstr>Zarar Azaltma Çalışmaları</vt:lpstr>
      <vt:lpstr>Zarar Azaltma Çalışmaları</vt:lpstr>
      <vt:lpstr>Ülkemizdeki Afet Tehlikeleri (Türkiye’de Afete Dönüşebilecek Tehlikeler Nelerdir?)</vt:lpstr>
      <vt:lpstr>Okullarda Tehlikelere Maruz Değerler- Zarar Görebilirlik</vt:lpstr>
      <vt:lpstr>Okul Afet ve Acil Durum Yönetimi Planlamasının Hedefi</vt:lpstr>
      <vt:lpstr>Zarar Görebilirlik</vt:lpstr>
      <vt:lpstr>Risk Seviyesine Göre Derecelendirme</vt:lpstr>
      <vt:lpstr>Slayt 29</vt:lpstr>
      <vt:lpstr>Planlama Önceliklerinin Belirlenmesi</vt:lpstr>
      <vt:lpstr>Slayt 31</vt:lpstr>
      <vt:lpstr>Slayt 32</vt:lpstr>
      <vt:lpstr>HAZIRLIK ÇALIŞMALARI</vt:lpstr>
      <vt:lpstr>Hazırlık</vt:lpstr>
      <vt:lpstr>Hazırlık Çalışmaları</vt:lpstr>
      <vt:lpstr>Hazırlık Çalışmaları</vt:lpstr>
      <vt:lpstr>Slayt 37</vt:lpstr>
      <vt:lpstr>Slayt 38</vt:lpstr>
      <vt:lpstr>MÜDAHALE ÇALIŞMALARI</vt:lpstr>
      <vt:lpstr>Müdahale</vt:lpstr>
      <vt:lpstr>Müdahale Çalışmaları</vt:lpstr>
      <vt:lpstr>İYİLEŞTİRME ÇALIŞMALARI</vt:lpstr>
      <vt:lpstr>İyileştirme</vt:lpstr>
      <vt:lpstr>İyileştirme</vt:lpstr>
      <vt:lpstr>İyileştirme Çalışmaları</vt:lpstr>
      <vt:lpstr>Okul Afet ve Acil Durum Yönetimi Planlama Döngüsü</vt:lpstr>
      <vt:lpstr>Planlama Süreci Özeti</vt:lpstr>
      <vt:lpstr>Planlama Süreci Özeti (devamı)</vt:lpstr>
      <vt:lpstr>Planlama Süreci Özeti (devamı)</vt:lpstr>
      <vt:lpstr>OKUL AFET VE ACİL DURUM YÖNETİMİ PLAN FORMATI</vt:lpstr>
      <vt:lpstr>OKUL AFET VE ACİL DURUM YÖNETİMİ PLAN FORMATI</vt:lpstr>
      <vt:lpstr> Afet Bilinci Eğitimlerine Devam Edin! </vt:lpstr>
      <vt:lpstr>Slayt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Aileler İçin Afet Bilinci Eğitimi 1</dc:title>
  <dc:creator>ŞERİF BARIŞ;Serpil Gerdan;Bülent ÖZMEN</dc:creator>
  <cp:lastModifiedBy>izzet</cp:lastModifiedBy>
  <cp:revision>426</cp:revision>
  <dcterms:created xsi:type="dcterms:W3CDTF">2013-03-08T10:21:07Z</dcterms:created>
  <dcterms:modified xsi:type="dcterms:W3CDTF">2016-04-01T13:12:59Z</dcterms:modified>
</cp:coreProperties>
</file>