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32"/>
  </p:notesMasterIdLst>
  <p:sldIdLst>
    <p:sldId id="256" r:id="rId2"/>
    <p:sldId id="308" r:id="rId3"/>
    <p:sldId id="300" r:id="rId4"/>
    <p:sldId id="281" r:id="rId5"/>
    <p:sldId id="305" r:id="rId6"/>
    <p:sldId id="307" r:id="rId7"/>
    <p:sldId id="311" r:id="rId8"/>
    <p:sldId id="288" r:id="rId9"/>
    <p:sldId id="312" r:id="rId10"/>
    <p:sldId id="286" r:id="rId11"/>
    <p:sldId id="287" r:id="rId12"/>
    <p:sldId id="291" r:id="rId13"/>
    <p:sldId id="294" r:id="rId14"/>
    <p:sldId id="293" r:id="rId15"/>
    <p:sldId id="292" r:id="rId16"/>
    <p:sldId id="285" r:id="rId17"/>
    <p:sldId id="298" r:id="rId18"/>
    <p:sldId id="310" r:id="rId19"/>
    <p:sldId id="297" r:id="rId20"/>
    <p:sldId id="306" r:id="rId21"/>
    <p:sldId id="301" r:id="rId22"/>
    <p:sldId id="295" r:id="rId23"/>
    <p:sldId id="296" r:id="rId24"/>
    <p:sldId id="299" r:id="rId25"/>
    <p:sldId id="304" r:id="rId26"/>
    <p:sldId id="302" r:id="rId27"/>
    <p:sldId id="289" r:id="rId28"/>
    <p:sldId id="290" r:id="rId29"/>
    <p:sldId id="313" r:id="rId30"/>
    <p:sldId id="314" r:id="rId3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215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84"/>
      </p:cViewPr>
      <p:guideLst>
        <p:guide orient="horz" pos="2160"/>
        <p:guide pos="3840"/>
        <p:guide orient="horz" pos="215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768BC3-7EF9-4859-BB7E-B5BAC9DEB6F7}" type="datetimeFigureOut">
              <a:rPr lang="tr-TR" smtClean="0"/>
              <a:t>01.12.2015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96F020-9FA7-41B5-BF82-E02F1E1A176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58224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EC5DC-FD30-4AA3-B785-5522ECFF9229}" type="datetimeFigureOut">
              <a:rPr lang="tr-TR" smtClean="0"/>
              <a:t>01.12.2015</a:t>
            </a:fld>
            <a:endParaRPr lang="tr-T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AA303-19CD-498B-A101-BFC828ECDA32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EC5DC-FD30-4AA3-B785-5522ECFF9229}" type="datetimeFigureOut">
              <a:rPr lang="tr-TR" smtClean="0"/>
              <a:t>01.12.2015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AA303-19CD-498B-A101-BFC828ECDA3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EC5DC-FD30-4AA3-B785-5522ECFF9229}" type="datetimeFigureOut">
              <a:rPr lang="tr-TR" smtClean="0"/>
              <a:t>01.12.2015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AA303-19CD-498B-A101-BFC828ECDA3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EC5DC-FD30-4AA3-B785-5522ECFF9229}" type="datetimeFigureOut">
              <a:rPr lang="tr-TR" smtClean="0"/>
              <a:t>01.12.2015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AA303-19CD-498B-A101-BFC828ECDA3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EC5DC-FD30-4AA3-B785-5522ECFF9229}" type="datetimeFigureOut">
              <a:rPr lang="tr-TR" smtClean="0"/>
              <a:t>01.12.2015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AA303-19CD-498B-A101-BFC828ECDA32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EC5DC-FD30-4AA3-B785-5522ECFF9229}" type="datetimeFigureOut">
              <a:rPr lang="tr-TR" smtClean="0"/>
              <a:t>01.12.2015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AA303-19CD-498B-A101-BFC828ECDA3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EC5DC-FD30-4AA3-B785-5522ECFF9229}" type="datetimeFigureOut">
              <a:rPr lang="tr-TR" smtClean="0"/>
              <a:t>01.12.2015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AA303-19CD-498B-A101-BFC828ECDA3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EC5DC-FD30-4AA3-B785-5522ECFF9229}" type="datetimeFigureOut">
              <a:rPr lang="tr-TR" smtClean="0"/>
              <a:t>01.12.2015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AA303-19CD-498B-A101-BFC828ECDA3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EC5DC-FD30-4AA3-B785-5522ECFF9229}" type="datetimeFigureOut">
              <a:rPr lang="tr-TR" smtClean="0"/>
              <a:t>01.12.2015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AA303-19CD-498B-A101-BFC828ECDA3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EC5DC-FD30-4AA3-B785-5522ECFF9229}" type="datetimeFigureOut">
              <a:rPr lang="tr-TR" smtClean="0"/>
              <a:t>01.12.2015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AA303-19CD-498B-A101-BFC828ECDA3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EC5DC-FD30-4AA3-B785-5522ECFF9229}" type="datetimeFigureOut">
              <a:rPr lang="tr-TR" smtClean="0"/>
              <a:t>01.12.2015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C5AAA303-19CD-498B-A101-BFC828ECDA32}" type="slidenum">
              <a:rPr lang="tr-TR" smtClean="0"/>
              <a:t>‹#›</a:t>
            </a:fld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11EC5DC-FD30-4AA3-B785-5522ECFF9229}" type="datetimeFigureOut">
              <a:rPr lang="tr-TR" smtClean="0"/>
              <a:t>01.12.2015</a:t>
            </a:fld>
            <a:endParaRPr lang="tr-T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5AAA303-19CD-498B-A101-BFC828ECDA32}" type="slidenum">
              <a:rPr lang="tr-TR" smtClean="0"/>
              <a:t>‹#›</a:t>
            </a:fld>
            <a:endParaRPr lang="tr-TR"/>
          </a:p>
        </p:txBody>
      </p:sp>
      <p:grpSp>
        <p:nvGrpSpPr>
          <p:cNvPr id="2" name="Group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e-kurs.eba.gov.tr/" TargetMode="Externa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://odsgm.meb.gov.tr/kurslar" TargetMode="Externa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odsgm.meb.gov.tr/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777921" y="1760561"/>
            <a:ext cx="10140287" cy="1351129"/>
          </a:xfrm>
        </p:spPr>
        <p:txBody>
          <a:bodyPr>
            <a:noAutofit/>
          </a:bodyPr>
          <a:lstStyle/>
          <a:p>
            <a:pPr algn="ctr"/>
            <a:r>
              <a:rPr lang="tr-TR" sz="4400" dirty="0"/>
              <a:t>DYK Ders İçerikleri ve Kazanım Kavram Testlerinin Uygulanması</a:t>
            </a: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7765" y="232012"/>
            <a:ext cx="2044366" cy="1856095"/>
          </a:xfrm>
          <a:prstGeom prst="rect">
            <a:avLst/>
          </a:prstGeom>
        </p:spPr>
      </p:pic>
      <p:sp>
        <p:nvSpPr>
          <p:cNvPr id="5" name="Unvan 1"/>
          <p:cNvSpPr txBox="1">
            <a:spLocks/>
          </p:cNvSpPr>
          <p:nvPr/>
        </p:nvSpPr>
        <p:spPr>
          <a:xfrm>
            <a:off x="777922" y="4780521"/>
            <a:ext cx="10316063" cy="1755278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5600" b="1" kern="120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tr-TR" sz="4000" dirty="0" smtClean="0">
              <a:effectLst/>
            </a:endParaRPr>
          </a:p>
          <a:p>
            <a:pPr algn="ctr"/>
            <a:endParaRPr lang="tr-TR" sz="4000" dirty="0">
              <a:effectLst/>
            </a:endParaRPr>
          </a:p>
          <a:p>
            <a:pPr algn="ctr"/>
            <a:endParaRPr lang="tr-TR" sz="4000" dirty="0" smtClean="0">
              <a:effectLst/>
            </a:endParaRPr>
          </a:p>
          <a:p>
            <a:pPr algn="ctr"/>
            <a:endParaRPr lang="tr-TR" sz="4000" dirty="0">
              <a:effectLst/>
            </a:endParaRPr>
          </a:p>
          <a:p>
            <a:pPr algn="ctr"/>
            <a:endParaRPr lang="tr-TR" sz="4000" dirty="0" smtClean="0">
              <a:effectLst/>
            </a:endParaRPr>
          </a:p>
          <a:p>
            <a:pPr algn="ctr"/>
            <a:endParaRPr lang="tr-TR" sz="4000" dirty="0">
              <a:effectLst/>
            </a:endParaRPr>
          </a:p>
          <a:p>
            <a:pPr algn="ctr"/>
            <a:endParaRPr lang="tr-TR" sz="4000" dirty="0" smtClean="0">
              <a:effectLst/>
            </a:endParaRPr>
          </a:p>
          <a:p>
            <a:pPr algn="ctr"/>
            <a:endParaRPr lang="tr-TR" sz="4000" dirty="0">
              <a:effectLst/>
            </a:endParaRPr>
          </a:p>
          <a:p>
            <a:pPr algn="ctr"/>
            <a:endParaRPr lang="tr-TR" sz="4000" dirty="0" smtClean="0">
              <a:effectLst/>
            </a:endParaRPr>
          </a:p>
          <a:p>
            <a:pPr algn="ctr"/>
            <a:endParaRPr lang="tr-TR" sz="4000" dirty="0">
              <a:effectLst/>
            </a:endParaRPr>
          </a:p>
          <a:p>
            <a:pPr algn="ctr"/>
            <a:r>
              <a:rPr lang="tr-TR" sz="3200" dirty="0" smtClean="0">
                <a:effectLst/>
              </a:rPr>
              <a:t>Ölçme, Değerlendirme  ve Sınav Hizmetleri                               Genel Müdürlüğü</a:t>
            </a:r>
          </a:p>
          <a:p>
            <a:pPr algn="ctr"/>
            <a:r>
              <a:rPr lang="tr-TR" sz="3200" dirty="0" smtClean="0">
                <a:effectLst/>
              </a:rPr>
              <a:t>                           </a:t>
            </a:r>
          </a:p>
          <a:p>
            <a:pPr algn="ctr"/>
            <a:r>
              <a:rPr lang="tr-TR" sz="2800" dirty="0" smtClean="0">
                <a:effectLst/>
              </a:rPr>
              <a:t>Soru Oluşturma ve Geliştirme Dairesi Başkanlığı</a:t>
            </a:r>
            <a:r>
              <a:rPr lang="tr-TR" sz="3200" dirty="0" smtClean="0">
                <a:effectLst/>
              </a:rPr>
              <a:t/>
            </a:r>
            <a:br>
              <a:rPr lang="tr-TR" sz="3200" dirty="0" smtClean="0">
                <a:effectLst/>
              </a:rPr>
            </a:br>
            <a:endParaRPr lang="tr-TR" sz="3200" dirty="0" smtClean="0">
              <a:effectLst/>
            </a:endParaRPr>
          </a:p>
          <a:p>
            <a:pPr algn="ctr"/>
            <a:r>
              <a:rPr lang="tr-TR" sz="3200" dirty="0" smtClean="0">
                <a:effectLst/>
              </a:rPr>
              <a:t>Hazırlayan:  İlyas USLU</a:t>
            </a:r>
            <a:r>
              <a:rPr lang="tr-TR" sz="3600" dirty="0" smtClean="0">
                <a:effectLst/>
              </a:rPr>
              <a:t/>
            </a:r>
            <a:br>
              <a:rPr lang="tr-TR" sz="3600" dirty="0" smtClean="0">
                <a:effectLst/>
              </a:rPr>
            </a:br>
            <a:r>
              <a:rPr lang="tr-TR" sz="2800" dirty="0" smtClean="0">
                <a:effectLst/>
              </a:rPr>
              <a:t>30 Kasım-4 Aralık  </a:t>
            </a:r>
            <a:r>
              <a:rPr lang="tr-TR" sz="2800" dirty="0" smtClean="0">
                <a:effectLst/>
              </a:rPr>
              <a:t>2015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599854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542197" y="1828800"/>
            <a:ext cx="8338782" cy="302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Kazanım Kavrama Testleri </a:t>
            </a:r>
            <a:r>
              <a:rPr lang="tr-TR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İle MEB’in yaptığı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tr-TR" sz="2400" b="1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Kazanım 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Kavrama Testleri</a:t>
            </a:r>
            <a:r>
              <a:rPr lang="tr-T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MEB’de bir boşluğu doldurmuştur. </a:t>
            </a:r>
            <a:endParaRPr lang="tr-TR" sz="24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Kamuoyunda </a:t>
            </a:r>
            <a:r>
              <a:rPr lang="tr-T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bugün dershaneler ile ilgili bir şikayet yoksa bunda hiç şüphe yok ki </a:t>
            </a:r>
            <a:r>
              <a:rPr lang="tr-TR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Kazanım Kavrama Testlerinin </a:t>
            </a:r>
            <a:r>
              <a:rPr lang="tr-T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sağladığı olumlu imajın etkisi büyüktür. </a:t>
            </a:r>
            <a:endParaRPr lang="tr-T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54904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651379" y="1883391"/>
            <a:ext cx="7629098" cy="941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MEB imajına olumlu katkı sağlayan son zamanlarda Bakanlık adına yapılmış en önemli çalışmadır.</a:t>
            </a:r>
            <a:endParaRPr lang="tr-T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32599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337482" y="1419367"/>
            <a:ext cx="8352428" cy="24724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2400" b="1" cap="al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Kazanım Kavrama </a:t>
            </a:r>
            <a:r>
              <a:rPr lang="tr-TR" sz="2400" b="1" cap="all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TestleriNİN</a:t>
            </a:r>
            <a:r>
              <a:rPr lang="tr-TR" sz="2400" b="1" cap="all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tr-TR" sz="2400" b="1" cap="all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amaCI</a:t>
            </a:r>
            <a:r>
              <a:rPr lang="tr-TR" sz="2400" b="1" cap="all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tr-TR" sz="2400" b="1" cap="al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Kursların etki gücünü artırmaktır.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Kurs yapma işini uygulanabilir hale getirmektir.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Geniş kitlelere ulaşmaktır.</a:t>
            </a:r>
            <a:endParaRPr lang="tr-T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15018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928048" y="1173707"/>
            <a:ext cx="10536071" cy="6383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2400" b="1" cap="al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Kazanım Kavrama Testlerinin amacı; </a:t>
            </a:r>
            <a:endParaRPr lang="tr-TR" sz="2400" b="1" cap="all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15000"/>
              </a:lnSpc>
              <a:spcAft>
                <a:spcPts val="1000"/>
              </a:spcAft>
              <a:buAutoNum type="arabicPeriod"/>
            </a:pP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</a:t>
            </a:r>
            <a:r>
              <a:rPr lang="tr-T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ıl 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boyunca işlenen ünitelerdeki kazanımların öğrenci tarafından edinme düzeyini </a:t>
            </a:r>
            <a:r>
              <a:rPr lang="tr-T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yoklamak</a:t>
            </a:r>
          </a:p>
          <a:p>
            <a:pPr marL="342900" indent="-342900">
              <a:lnSpc>
                <a:spcPct val="115000"/>
              </a:lnSpc>
              <a:spcAft>
                <a:spcPts val="1000"/>
              </a:spcAft>
              <a:buAutoNum type="arabicPeriod"/>
            </a:pPr>
            <a:r>
              <a:rPr lang="tr-T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</a:t>
            </a:r>
            <a:r>
              <a:rPr lang="tr-T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sınıf 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öğrencilerimiz için 1. Dönem ve 2. Dönem Merkezi Ortak Sınavlarına </a:t>
            </a:r>
            <a:r>
              <a:rPr lang="tr-T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hazırlık</a:t>
            </a:r>
          </a:p>
          <a:p>
            <a:pPr marL="342900" indent="-342900">
              <a:lnSpc>
                <a:spcPct val="115000"/>
              </a:lnSpc>
              <a:spcAft>
                <a:spcPts val="1000"/>
              </a:spcAft>
              <a:buAutoNum type="arabicPeriod"/>
            </a:pPr>
            <a:r>
              <a:rPr lang="tr-T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12.sınıf 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 mezun öğrencilerimiz için ise üniversite sınavlarına hazırlık amacına da hizmet edecektir.  </a:t>
            </a:r>
            <a:endParaRPr lang="tr-TR" sz="24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15000"/>
              </a:lnSpc>
              <a:spcAft>
                <a:spcPts val="1000"/>
              </a:spcAft>
              <a:buAutoNum type="arabicPeriod"/>
            </a:pPr>
            <a:r>
              <a:rPr lang="tr-T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Ara sınıf öğrencilerimize gerekli takviyeleri vererek derslerindeki başarıyı artırmaktır.</a:t>
            </a:r>
            <a:endParaRPr lang="tr-TR" sz="24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15000"/>
              </a:lnSpc>
              <a:spcAft>
                <a:spcPts val="1000"/>
              </a:spcAft>
              <a:buAutoNum type="arabicPeriod"/>
            </a:pPr>
            <a:endParaRPr lang="tr-T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Çünkü 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test ve soru kapsam içeriği, bütünüyle temel eğitim ve ortaöğretim düzeyinde esas alınan eğitim programları </a:t>
            </a:r>
            <a:r>
              <a:rPr lang="tr-T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çerçevesindeki 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kazanımlar baz alınarak hazırlanmıştır. </a:t>
            </a:r>
            <a:endParaRPr lang="tr-T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86361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873457" y="1119117"/>
            <a:ext cx="10112991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İÇERİK</a:t>
            </a:r>
            <a:endParaRPr lang="tr-TR" sz="24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Kazanım Kavrama Testleri;</a:t>
            </a:r>
          </a:p>
          <a:p>
            <a:pPr marL="457200" indent="-457200">
              <a:lnSpc>
                <a:spcPct val="115000"/>
              </a:lnSpc>
              <a:spcAft>
                <a:spcPts val="1000"/>
              </a:spcAft>
              <a:buAutoNum type="arabicPeriod"/>
            </a:pPr>
            <a:r>
              <a:rPr lang="tr-T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Ortaokul Düzeyinde   : 5, 6, 7, 8. sınıflar</a:t>
            </a:r>
          </a:p>
          <a:p>
            <a:pPr marL="457200" indent="-457200">
              <a:lnSpc>
                <a:spcPct val="115000"/>
              </a:lnSpc>
              <a:spcAft>
                <a:spcPts val="1000"/>
              </a:spcAft>
              <a:buAutoNum type="arabicPeriod"/>
            </a:pPr>
            <a:r>
              <a:rPr lang="tr-T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Lise Düzeyinde 9, 10, 11, 12. sınıflar</a:t>
            </a:r>
          </a:p>
          <a:p>
            <a:pPr marL="457200" indent="-457200">
              <a:lnSpc>
                <a:spcPct val="115000"/>
              </a:lnSpc>
              <a:spcAft>
                <a:spcPts val="1000"/>
              </a:spcAft>
              <a:buAutoNum type="arabicPeriod"/>
            </a:pPr>
            <a:r>
              <a:rPr lang="tr-T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Üniversite Hazırlık 12. sınıf ve mezun gruplar için üretilmektedir.</a:t>
            </a:r>
          </a:p>
          <a:p>
            <a:pPr marL="457200" indent="-457200">
              <a:lnSpc>
                <a:spcPct val="115000"/>
              </a:lnSpc>
              <a:spcAft>
                <a:spcPts val="1000"/>
              </a:spcAft>
              <a:buAutoNum type="arabicPeriod"/>
            </a:pPr>
            <a:endParaRPr lang="tr-TR" sz="24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Mezun öğrencilerimizin ve 12 + olarak ifade edilen üniversite sınavına hazırlık yapan öğrencilerimizin testleri A ve  B başlığı altında sunulmaktadır. 12-A test grubu Yüksek Öğretime Giriş (YGS), 12-B test grubu ise Lisans Yerleştirme Sınavı (LYS) dikkate alınarak hazırlanmıştır.</a:t>
            </a:r>
            <a:endParaRPr lang="tr-T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71483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091821" y="1351128"/>
            <a:ext cx="9730853" cy="40031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TESTLER NASIL ÜRETİLİYOR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Testler;</a:t>
            </a:r>
          </a:p>
          <a:p>
            <a:pPr marL="342900" indent="-342900">
              <a:lnSpc>
                <a:spcPct val="115000"/>
              </a:lnSpc>
              <a:spcAft>
                <a:spcPts val="1000"/>
              </a:spcAft>
              <a:buAutoNum type="arabicPeriod"/>
            </a:pPr>
            <a:r>
              <a:rPr lang="tr-T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Türkiye’nin 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çeşitli illerindeki okullardan görevlendirilen ve fiilen ders okutan 150 öğretmen tarafından üretilmiştir. </a:t>
            </a:r>
            <a:endParaRPr lang="tr-TR" sz="24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15000"/>
              </a:lnSpc>
              <a:spcAft>
                <a:spcPts val="1000"/>
              </a:spcAft>
              <a:buAutoNum type="arabicPeriod"/>
            </a:pPr>
            <a:r>
              <a:rPr lang="tr-T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Soruları 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hazırlayan öğretmenler dışında ayrı bir grup olarak 34 öğretmen tarafından redaksiyon işleminden geçirilmiştir. </a:t>
            </a:r>
            <a:endParaRPr lang="tr-TR" sz="24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15000"/>
              </a:lnSpc>
              <a:spcAft>
                <a:spcPts val="1000"/>
              </a:spcAft>
              <a:buAutoNum type="arabicPeriod"/>
            </a:pPr>
            <a:r>
              <a:rPr lang="tr-T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Ayrıca 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testler, 37 akademisyen tarafından akademik incelemeye tabi tutulmuştur. </a:t>
            </a:r>
            <a:endParaRPr lang="tr-TR" sz="24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16466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665026" y="1392073"/>
            <a:ext cx="8284191" cy="53655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Testler;  öğretmenler ve  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MEB sözleşme yaptığı üniversitelerdeki akademisyenler </a:t>
            </a:r>
            <a:r>
              <a:rPr lang="tr-T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tarafından;</a:t>
            </a:r>
          </a:p>
          <a:p>
            <a:pPr marL="457200" indent="-457200">
              <a:lnSpc>
                <a:spcPct val="115000"/>
              </a:lnSpc>
              <a:spcAft>
                <a:spcPts val="1000"/>
              </a:spcAft>
              <a:buAutoNum type="arabicPeriod"/>
            </a:pPr>
            <a:r>
              <a:rPr lang="tr-T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tr-T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ilimsel 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doğruluk, </a:t>
            </a:r>
            <a:endParaRPr lang="tr-TR" sz="24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15000"/>
              </a:lnSpc>
              <a:spcAft>
                <a:spcPts val="1000"/>
              </a:spcAft>
              <a:buAutoNum type="arabicPeriod"/>
            </a:pPr>
            <a:r>
              <a:rPr lang="tr-T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Sorunun 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sorulma dili, </a:t>
            </a:r>
            <a:endParaRPr lang="tr-TR" sz="24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15000"/>
              </a:lnSpc>
              <a:spcAft>
                <a:spcPts val="1000"/>
              </a:spcAft>
              <a:buAutoNum type="arabicPeriod"/>
            </a:pPr>
            <a:r>
              <a:rPr lang="tr-T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Kullanılan 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ifadeler,  </a:t>
            </a:r>
            <a:endParaRPr lang="tr-TR" sz="24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15000"/>
              </a:lnSpc>
              <a:spcAft>
                <a:spcPts val="1000"/>
              </a:spcAft>
              <a:buAutoNum type="arabicPeriod"/>
            </a:pPr>
            <a:r>
              <a:rPr lang="tr-T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İfadelerin 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geçerliliği, </a:t>
            </a:r>
            <a:endParaRPr lang="tr-TR" sz="24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15000"/>
              </a:lnSpc>
              <a:spcAft>
                <a:spcPts val="1000"/>
              </a:spcAft>
              <a:buAutoNum type="arabicPeriod"/>
            </a:pPr>
            <a:r>
              <a:rPr lang="tr-T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Öğrencinin 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anlama düzeyine uygunluğu, </a:t>
            </a:r>
            <a:endParaRPr lang="tr-TR" sz="24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15000"/>
              </a:lnSpc>
              <a:spcAft>
                <a:spcPts val="1000"/>
              </a:spcAft>
              <a:buAutoNum type="arabicPeriod"/>
            </a:pPr>
            <a:r>
              <a:rPr lang="tr-T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Kazanımlarla 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olan </a:t>
            </a:r>
            <a:r>
              <a:rPr lang="tr-T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ilişkisi</a:t>
            </a:r>
          </a:p>
          <a:p>
            <a:pPr marL="457200" indent="-457200">
              <a:lnSpc>
                <a:spcPct val="115000"/>
              </a:lnSpc>
              <a:spcAft>
                <a:spcPts val="1000"/>
              </a:spcAft>
              <a:buAutoNum type="arabicPeriod"/>
            </a:pPr>
            <a:endParaRPr lang="tr-T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gibi çeşitli yönlerden kontrol </a:t>
            </a:r>
            <a:r>
              <a:rPr lang="tr-T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edilmektedir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tr-T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27775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246495" y="1467496"/>
            <a:ext cx="8211404" cy="49808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2400" b="1" cap="all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Kazanım </a:t>
            </a:r>
            <a:r>
              <a:rPr lang="tr-TR" sz="2400" b="1" cap="all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Kavrama Testleri Kadrosu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Testler,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Soru Oluşturma ve Geliştirme Dairesi Başkan</a:t>
            </a:r>
            <a:r>
              <a:rPr lang="tr-T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lığı b</a:t>
            </a:r>
            <a:r>
              <a:rPr lang="tr-T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ünyesinde Kazanım Kavrama Testleri Birimi tarafından üretilmektedir. Çalışkan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alanında başarılı, deneyimli, yeniliklere açık bir kadro tarafından 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hazırlanmaktadır. </a:t>
            </a:r>
            <a:endParaRPr lang="tr-TR" sz="24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tr-T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Testlerin 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planlaması birimdeki arkadaşlarımız tarafından yapılmıştır.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tr-T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36239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569493" y="1269242"/>
            <a:ext cx="9130352" cy="56841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KAZANIM KAVRAMA TESTLERİNİN YAYIMLANMASI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Testler ve cevapları, </a:t>
            </a:r>
            <a:endParaRPr lang="tr-TR" sz="24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15000"/>
              </a:lnSpc>
              <a:spcAft>
                <a:spcPts val="1000"/>
              </a:spcAft>
              <a:buAutoNum type="arabicPeriod"/>
            </a:pPr>
            <a:r>
              <a:rPr lang="tr-T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Gruplar halinde</a:t>
            </a:r>
          </a:p>
          <a:p>
            <a:pPr marL="457200" indent="-457200">
              <a:lnSpc>
                <a:spcPct val="115000"/>
              </a:lnSpc>
              <a:spcAft>
                <a:spcPts val="1000"/>
              </a:spcAft>
              <a:buAutoNum type="arabicPeriod"/>
            </a:pPr>
            <a:r>
              <a:rPr lang="tr-T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Model 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yıllık planlara uygun biçimde </a:t>
            </a:r>
            <a:endParaRPr lang="tr-TR" sz="24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15000"/>
              </a:lnSpc>
              <a:spcAft>
                <a:spcPts val="1000"/>
              </a:spcAft>
              <a:buAutoNum type="arabicPeriod"/>
            </a:pPr>
            <a:r>
              <a:rPr lang="tr-T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Periyodik olarak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yayımlanmaktadır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tr-TR" sz="24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15000"/>
              </a:lnSpc>
              <a:spcAft>
                <a:spcPts val="1000"/>
              </a:spcAft>
              <a:buAutoNum type="arabicPeriod"/>
            </a:pPr>
            <a:endParaRPr lang="tr-T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Ölçme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Değerlendirme ve Sınav Hizmetleri Genel Müdürlüğü </a:t>
            </a:r>
            <a:r>
              <a:rPr lang="tr-T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(ODSGM) internet 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sitesinden isteyenler tarafından PDF formatında ücretsiz olarak </a:t>
            </a:r>
            <a:r>
              <a:rPr lang="tr-T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indirilebilmektedir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tr-TR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5601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269241" y="1358742"/>
            <a:ext cx="9553434" cy="29608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</a:pPr>
            <a:r>
              <a:rPr lang="tr-TR" sz="2400" b="1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KAZANIM KAVRAMA TESTLERİ </a:t>
            </a:r>
            <a:r>
              <a:rPr lang="tr-TR" sz="2400" b="1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YAYIMLANMA </a:t>
            </a:r>
            <a:r>
              <a:rPr lang="tr-TR" sz="2400" b="1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SÜRECİ</a:t>
            </a:r>
          </a:p>
          <a:p>
            <a:pPr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</a:pPr>
            <a:endParaRPr lang="tr-TR" sz="2400" b="1" dirty="0" smtClean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tr-TR" sz="24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9 </a:t>
            </a:r>
            <a:r>
              <a:rPr lang="tr-TR" sz="2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Ekim 2015 Cuma günü yayımlanmaya başlanan Kazanım Kavrama Testleri haftalık olarak yayımlanmakta  </a:t>
            </a:r>
            <a:endParaRPr lang="tr-TR" sz="24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tr-TR" sz="2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Cevap anahtarı ertesi hafta yayımlanmaktadır.</a:t>
            </a:r>
            <a:endParaRPr lang="tr-TR" sz="24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tr-T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616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 descr="http://odsgm.meb.gov.tr/kurslar/img/odsgm.jpg">
            <a:hlinkClick r:id="rId2" tgtFrame="&quot;_blank&quot;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625" y="1261422"/>
            <a:ext cx="9621673" cy="548057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093845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091821" y="1528550"/>
            <a:ext cx="8052179" cy="32689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tr-TR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KAZANIM KAVRAMA TESTLERİNİN </a:t>
            </a:r>
            <a:r>
              <a:rPr lang="tr-TR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BAŞLAMASI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tr-TR" sz="2400" b="1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tr-T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MEB 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Kazanım Kavrama Testi uygulamasını ilk kez 2014-2015 eğitim öğretim yılı 2. Döneminde başlatmıştır. </a:t>
            </a:r>
            <a:endParaRPr lang="tr-TR" sz="24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tr-TR" sz="24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tr-T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2015-2016 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eğitim öğretim döneminde ise Kazanım Kavrama Testleri tüm sınıflar için   hazırlanmıştır. </a:t>
            </a:r>
            <a:endParaRPr lang="tr-TR" sz="24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05177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201003" y="1296537"/>
            <a:ext cx="9717206" cy="4264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tr-TR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KAZANIM KAVRAMA TESTLERİNE İLGİ</a:t>
            </a: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tr-T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2014-2015 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eğitim öğretim yılı 2. Döneminde </a:t>
            </a:r>
            <a:r>
              <a:rPr lang="tr-T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hazırlanan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tr-T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8. Sınıflar Kazanım Kavrama Testleri 20.000.000 indirme sayısına ulaşırken, </a:t>
            </a:r>
            <a:endParaRPr lang="tr-TR" sz="24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tr-TR" sz="24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tr-T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2015-2016 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eğitim öğretim dönemi Kazanım Kavrama Testleri ekim ayından bu yana  yalnızca 45 gün içinde 16.000.000 indirme sayısına ulaşmıştır</a:t>
            </a:r>
            <a:r>
              <a:rPr lang="tr-T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tr-T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tr-T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Bakanlık, 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 düzeydeki  ilgiden ve elde edilen başarıdan dolayı önümüzdeki yıl çalışmalarına hız vermiştir.</a:t>
            </a:r>
            <a:endParaRPr lang="tr-T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54687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900752" y="1105470"/>
            <a:ext cx="10072048" cy="45304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</a:pPr>
            <a:r>
              <a:rPr lang="tr-TR" sz="2400" b="1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MEB ve TEKNOLOJİ</a:t>
            </a:r>
          </a:p>
          <a:p>
            <a:pPr marL="342900" indent="-34290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tr-TR" sz="24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Testlere,  </a:t>
            </a:r>
            <a:r>
              <a:rPr lang="tr-TR" sz="2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ait model çözümlemeler cevap anahtarıyla birlikte verilmektedir. </a:t>
            </a:r>
            <a:endParaRPr lang="tr-TR" sz="2400" dirty="0" smtClean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tr-TR" sz="24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ÖDSGM </a:t>
            </a:r>
            <a:r>
              <a:rPr lang="tr-TR" sz="2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tarafından basılı ve sanal yayımcılık açısından eğitim tarihinde öncü ve model bir uygulama başlatılmıştır. </a:t>
            </a:r>
            <a:endParaRPr lang="tr-TR" sz="2400" dirty="0" smtClean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</a:pPr>
            <a:r>
              <a:rPr lang="tr-TR" sz="24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Matematik </a:t>
            </a:r>
            <a:r>
              <a:rPr lang="tr-TR" sz="2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öğretmenlerinin özverili çalışmalarıyla gerçekleşen uygulamanın adı </a:t>
            </a:r>
            <a:r>
              <a:rPr lang="tr-TR" sz="24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tr-TR" sz="2400" b="1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video </a:t>
            </a:r>
            <a:r>
              <a:rPr lang="tr-TR" sz="2400" b="1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çözüm </a:t>
            </a:r>
            <a:r>
              <a:rPr lang="tr-TR" sz="2400" b="1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uygulaması» </a:t>
            </a:r>
            <a:r>
              <a:rPr lang="tr-TR" sz="2400" dirty="0" err="1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dır</a:t>
            </a:r>
            <a:r>
              <a:rPr lang="tr-TR" sz="2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tr-TR" sz="2400" dirty="0" smtClean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</a:pPr>
            <a:r>
              <a:rPr lang="tr-TR" sz="24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Uygulamanın </a:t>
            </a:r>
            <a:r>
              <a:rPr lang="tr-TR" sz="2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eğitim ve yayın dünyasına kattığı yenilik, PDF formatında verilen “Kazanım Kavrama </a:t>
            </a:r>
            <a:r>
              <a:rPr lang="tr-TR" sz="2400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Testleri”ndeki</a:t>
            </a:r>
            <a:r>
              <a:rPr lang="tr-TR" sz="2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soruların içine çözüm videolarının yerleştirilmiş olmasıdır.</a:t>
            </a:r>
            <a:endParaRPr lang="tr-TR" sz="24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217964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050876" y="1269242"/>
            <a:ext cx="9812742" cy="39995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</a:pPr>
            <a:r>
              <a:rPr lang="tr-TR" sz="2400" b="1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ÇÖZÜM VİDEOSU</a:t>
            </a:r>
          </a:p>
          <a:p>
            <a:pPr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</a:pPr>
            <a:r>
              <a:rPr lang="tr-TR" sz="24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8.sınıf </a:t>
            </a:r>
            <a:r>
              <a:rPr lang="tr-TR" sz="2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matematik testlerindeki soruların çözüm videolarına, video ikonuna tıklanarak rahatça ulaşılabilmektedir. </a:t>
            </a:r>
            <a:endParaRPr lang="tr-TR" sz="2400" dirty="0" smtClean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</a:pPr>
            <a:r>
              <a:rPr lang="tr-TR" sz="24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PDF formatındaki testlerde yer alan her soru için kendine özgü model çözüm videoları verilmektedir. </a:t>
            </a:r>
            <a:endParaRPr lang="tr-TR" sz="2400" dirty="0" smtClean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</a:pPr>
            <a:r>
              <a:rPr lang="tr-TR" sz="24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Uygulama</a:t>
            </a:r>
            <a:r>
              <a:rPr lang="tr-TR" sz="2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, öğrenci ve öğretmenlerimizin ilgisine göre diğer derslere de yaygınlaştırılabilecektir.</a:t>
            </a:r>
            <a:endParaRPr lang="tr-TR" sz="24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</a:pPr>
            <a:r>
              <a:rPr lang="tr-TR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tr-TR" sz="16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583815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764275" y="1241946"/>
            <a:ext cx="8598089" cy="3664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tr-TR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KAZANIM KAVRAMA TESTLERİNİN SINIRLARI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tr-T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Talim 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Terbiye Kurulu </a:t>
            </a:r>
            <a:r>
              <a:rPr lang="tr-T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Başkanlığının yayınlamış olduğu  «kazanım» merkezli  d</a:t>
            </a:r>
            <a:r>
              <a:rPr lang="tr-T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ers programlarıdır.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tr-T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tr-T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2015-2016 </a:t>
            </a:r>
            <a:r>
              <a:rPr lang="tr-T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eğitim - öğretim 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yılı başında yayımlamış olduğu kazanımlar çerçevesinde hazırlanan   2015-2016 eğitim öğretim yılı Merkezî  Ortak 1. Dönem </a:t>
            </a:r>
            <a:r>
              <a:rPr lang="tr-T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Sınavı kazanımlarıdır.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tr-T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171489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078173" y="1553993"/>
            <a:ext cx="9594376" cy="3664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tr-TR" sz="2400" b="1" cap="al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Elektronik Değerlendirme Sınavı </a:t>
            </a:r>
            <a:endParaRPr lang="tr-TR" sz="2400" b="1" cap="all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tr-T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MEB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bu yıl </a:t>
            </a:r>
            <a:r>
              <a:rPr lang="tr-T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ilk </a:t>
            </a:r>
            <a:r>
              <a:rPr lang="tr-TR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kez 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hazırladığı </a:t>
            </a:r>
            <a:r>
              <a:rPr lang="tr-TR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«Elektronik </a:t>
            </a:r>
            <a:r>
              <a:rPr lang="tr-TR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Değerlendirme </a:t>
            </a:r>
            <a:r>
              <a:rPr lang="tr-TR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Sınavı» 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ile Kursa giden öğrencilerin düzeylerini ölçen çalışması ile öğrencilerini Merkezî Ortak Sınava sistemli ve etkili bir biçimde hazırlamıştır</a:t>
            </a:r>
            <a:r>
              <a:rPr lang="tr-T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tr-T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Elektronik 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Sınavlara giren </a:t>
            </a:r>
            <a:r>
              <a:rPr lang="tr-T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öğrenciler;</a:t>
            </a:r>
          </a:p>
          <a:p>
            <a:pPr marL="457200" indent="-457200" algn="just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tr-T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</a:t>
            </a:r>
            <a:r>
              <a:rPr lang="tr-T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üz 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binlerce öğrenci içindeki yerini öğrenme olanağı edinirken </a:t>
            </a:r>
            <a:endParaRPr lang="tr-TR" sz="24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tr-T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Elektronik 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karne ile de eksiklerini anında görüp gerekli önlemleri alma olanağı bulmuştur.</a:t>
            </a:r>
            <a:endParaRPr lang="tr-T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35408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982639" y="1132764"/>
            <a:ext cx="8161361" cy="4264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tr-TR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KAZANIM KAVRAMA TESTLERİNİN ADRESİ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tr-T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MEB’in 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tüm sınıf düzeylerinde hazırlamış </a:t>
            </a:r>
            <a:r>
              <a:rPr lang="tr-T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olduğu, </a:t>
            </a:r>
            <a:endParaRPr lang="tr-TR" sz="24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tr-T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Kazanım 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Kavrama Testleri </a:t>
            </a:r>
            <a:endParaRPr lang="tr-TR" sz="24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tr-T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Değerlendirme 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Sınavları </a:t>
            </a:r>
            <a:endParaRPr lang="tr-TR" sz="24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tr-T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Uygulanmış Sınavlar</a:t>
            </a:r>
            <a:endParaRPr lang="tr-TR" sz="24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AutoNum type="arabicPeriod"/>
            </a:pPr>
            <a:endParaRPr lang="tr-T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tr-T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tüm 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öğrencilerimize ücretsiz olarak sunulmuş olup isteyenler Kazanım Kavrama Testlerine aşağıdaki internet adresinden ulaşılabilirler:   </a:t>
            </a:r>
            <a:r>
              <a:rPr lang="tr-TR" sz="2400" b="1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http://odsgm.meb.gov.tr/kurslar</a:t>
            </a:r>
            <a:endParaRPr lang="tr-T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695518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282890" y="1282890"/>
            <a:ext cx="8488907" cy="2897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GAYRET ve ÖDÜL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MEB 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gerekli güveni verdiğinde öğrenci ve velilerin bu işe ciddi oranlarda dahil olduğunu görmekteyiz. </a:t>
            </a:r>
            <a:endParaRPr lang="tr-TR" sz="24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İl 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 ilçelerde fedakarca çalışan değerli yönetici ve öğretmenlerimizin gayretlerini bu sıralama içinde en önlere koymalıyız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tr-TR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182827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273791" y="1531085"/>
            <a:ext cx="8402472" cy="34501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ALGILAR, ALGILAR…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MEB ile ilgili bir algı 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yönetimi yapıldığını da söylemek </a:t>
            </a:r>
            <a:r>
              <a:rPr lang="tr-T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gerekir.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Kazanım 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Kavrama Testleri </a:t>
            </a:r>
            <a:r>
              <a:rPr lang="tr-T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il,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MEB yapılamaz olarak görülen bir şeyi yapmıştır.  Bu proje açıklandığımda kimi hakaret ifadelerine varacak şekilde eleştiri yapanlar bugün seslerini kesip  MEB’de  yeni bir dönemin başladığını kabul etmişlerdir. </a:t>
            </a:r>
            <a:endParaRPr lang="tr-T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727410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091821" y="1119116"/>
            <a:ext cx="9621671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PLANLAR</a:t>
            </a:r>
          </a:p>
          <a:p>
            <a:pPr marL="342900" indent="-342900">
              <a:buAutoNum type="arabicPeriod"/>
            </a:pPr>
            <a:r>
              <a:rPr lang="tr-T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Yenilerini ekleyerek yola devam etmek</a:t>
            </a:r>
          </a:p>
          <a:p>
            <a:pPr marL="342900" indent="-342900">
              <a:buAutoNum type="arabicPeriod"/>
            </a:pPr>
            <a:r>
              <a:rPr lang="tr-T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Soru niteliklerini üst düzeye çekmek</a:t>
            </a:r>
          </a:p>
          <a:p>
            <a:pPr marL="342900" indent="-342900">
              <a:buAutoNum type="arabicPeriod"/>
            </a:pPr>
            <a:r>
              <a:rPr lang="tr-T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Yeni dönem çalışmalarında sayısal grup derslerini zor/kolay biçiminde ayırmak</a:t>
            </a:r>
          </a:p>
          <a:p>
            <a:pPr marL="342900" indent="-342900">
              <a:buAutoNum type="arabicPeriod"/>
            </a:pPr>
            <a:r>
              <a:rPr lang="tr-T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Yeni dönem testlerinde İngilizce dersini temel düzey ve ileri düzey biçiminde ayırmak</a:t>
            </a:r>
          </a:p>
          <a:p>
            <a:pPr marL="342900" indent="-342900">
              <a:buAutoNum type="arabicPeriod"/>
            </a:pPr>
            <a:r>
              <a:rPr lang="tr-T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İngilizce için YGS, LYS grup testleri hazırlamak</a:t>
            </a:r>
          </a:p>
          <a:p>
            <a:pPr marL="342900" indent="-342900">
              <a:buAutoNum type="arabicPeriod"/>
            </a:pPr>
            <a:r>
              <a:rPr lang="tr-T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İmam Hatip Ortaokul ve liselerine yönelik</a:t>
            </a:r>
          </a:p>
          <a:p>
            <a:pPr marL="342900" indent="-342900">
              <a:buAutoNum type="arabicPeriod"/>
            </a:pPr>
            <a:r>
              <a:rPr lang="tr-T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Değerlendirme Sınavı sınırlarını genişletmek</a:t>
            </a:r>
          </a:p>
          <a:p>
            <a:pPr marL="342900" indent="-342900">
              <a:buAutoNum type="arabicPeriod"/>
            </a:pPr>
            <a:r>
              <a:rPr lang="tr-T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İlkokul 4. sınıflar için proje</a:t>
            </a:r>
          </a:p>
          <a:p>
            <a:pPr marL="342900" indent="-342900">
              <a:buAutoNum type="arabicPeriod"/>
            </a:pPr>
            <a:endParaRPr lang="tr-TR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64144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610436" y="2790107"/>
            <a:ext cx="8475260" cy="21532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tr-TR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MEB HAZIRLIKLARI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tr-T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MEB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dershanelerin kapatılmasından sonra boşluk oluşmaması için Destekleme ve Yetiştirme Kurslarını aktif hâle getirmiş, bu kurslarda kullanılmak üzere Kazanım Kavrama Testlerini hazırlayarak   gerekli  önlemleri almıştır.</a:t>
            </a:r>
            <a:endParaRPr lang="tr-T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675826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132764" y="941696"/>
            <a:ext cx="9225887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İSTEKLER</a:t>
            </a:r>
          </a:p>
          <a:p>
            <a:endParaRPr lang="tr-TR" sz="24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r>
              <a:rPr lang="tr-T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Arşiv</a:t>
            </a:r>
          </a:p>
          <a:p>
            <a:pPr marL="342900" indent="-342900">
              <a:buAutoNum type="arabicPeriod"/>
            </a:pPr>
            <a:r>
              <a:rPr lang="tr-T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Personel İhtiyacı</a:t>
            </a:r>
          </a:p>
          <a:p>
            <a:pPr marL="342900" indent="-342900">
              <a:buAutoNum type="arabicPeriod"/>
            </a:pPr>
            <a:r>
              <a:rPr lang="tr-T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Rehberlik (uygulamanın niteliği için)</a:t>
            </a:r>
          </a:p>
          <a:p>
            <a:pPr marL="342900" indent="-342900">
              <a:buAutoNum type="arabicPeriod"/>
            </a:pPr>
            <a:r>
              <a:rPr lang="tr-T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Özel sektör için bir kılavuz</a:t>
            </a:r>
          </a:p>
          <a:p>
            <a:pPr marL="342900" indent="-342900">
              <a:buAutoNum type="arabicPeriod"/>
            </a:pPr>
            <a:endParaRPr lang="tr-T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tr-TR" sz="24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tr-T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İlyas USLU</a:t>
            </a:r>
          </a:p>
          <a:p>
            <a:r>
              <a:rPr lang="tr-T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Soru Oluşturma ve Geliştirme Dairesi Başkanlığı </a:t>
            </a:r>
          </a:p>
          <a:p>
            <a:r>
              <a:rPr lang="tr-T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Kazanım Kavrama Testleri Koordinatörü</a:t>
            </a:r>
          </a:p>
          <a:p>
            <a:endParaRPr lang="tr-TR" sz="24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tr-T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Cep: 0505 240 45 93</a:t>
            </a:r>
          </a:p>
          <a:p>
            <a:r>
              <a:rPr lang="tr-T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İş: 0312 497 32 15 </a:t>
            </a:r>
          </a:p>
          <a:p>
            <a:r>
              <a:rPr lang="tr-TR" sz="24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3. Mail: ilyasuslum@hotmail.com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25959208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819702" y="1932128"/>
            <a:ext cx="882555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 smtClean="0"/>
              <a:t>DÜZEN</a:t>
            </a:r>
          </a:p>
          <a:p>
            <a:endParaRPr lang="tr-TR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400" dirty="0" smtClean="0"/>
              <a:t>Kurslar </a:t>
            </a:r>
            <a:r>
              <a:rPr lang="tr-TR" sz="2400" dirty="0"/>
              <a:t>bir programa  göre yapılandırılmıştır.</a:t>
            </a:r>
          </a:p>
          <a:p>
            <a:endParaRPr lang="tr-TR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400" dirty="0" smtClean="0"/>
              <a:t>Kurs </a:t>
            </a:r>
            <a:r>
              <a:rPr lang="tr-TR" sz="2400" dirty="0"/>
              <a:t>planlarına göre testler uygun tarihlere yerleştirilmiştir.</a:t>
            </a:r>
          </a:p>
        </p:txBody>
      </p:sp>
    </p:spTree>
    <p:extLst>
      <p:ext uri="{BB962C8B-B14F-4D97-AF65-F5344CB8AC3E}">
        <p14:creationId xmlns:p14="http://schemas.microsoft.com/office/powerpoint/2010/main" val="31212277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187355" y="791570"/>
            <a:ext cx="8748215" cy="60580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tr-TR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MEB HAZIRLIKLARI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tr-TR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MEB 2015-2016 eğitim öğretim dönemi başında Destekleme ve Yetiştirme </a:t>
            </a:r>
            <a:r>
              <a:rPr lang="tr-TR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Kursları’nda</a:t>
            </a:r>
            <a:r>
              <a:rPr lang="tr-TR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kullanılmak üzere; </a:t>
            </a:r>
            <a:endParaRPr lang="tr-TR" sz="20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tr-TR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Yıllık </a:t>
            </a:r>
            <a:r>
              <a:rPr lang="tr-TR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Plan, </a:t>
            </a:r>
            <a:endParaRPr lang="tr-TR" sz="20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tr-TR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Model </a:t>
            </a:r>
            <a:r>
              <a:rPr lang="tr-TR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Ders Dağılımları, </a:t>
            </a:r>
            <a:endParaRPr lang="tr-TR" sz="20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tr-TR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Örnek Model Ders Saatleri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tr-TR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yayınlayarak </a:t>
            </a:r>
            <a:r>
              <a:rPr lang="tr-TR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kurslarda öğretmenlerin hangi kazanımı ne zaman, kaç saatte, hangi çerçevede  anlatacağı ve arkasından da hangi testi uygulayacağı </a:t>
            </a:r>
            <a:r>
              <a:rPr lang="tr-TR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gibi noktaları belirlemiştir.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tr-TR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 </a:t>
            </a:r>
            <a:r>
              <a:rPr lang="tr-TR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uygulamalar ile </a:t>
            </a:r>
            <a:endParaRPr lang="tr-TR" sz="20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tr-TR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Kursların </a:t>
            </a:r>
            <a:r>
              <a:rPr lang="tr-TR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disiplinle hareket etmesi </a:t>
            </a:r>
            <a:r>
              <a:rPr lang="tr-TR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sağlanırken</a:t>
            </a: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tr-TR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tr-TR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ers </a:t>
            </a:r>
            <a:r>
              <a:rPr lang="tr-TR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öğretmenleri arasında bir eşgüdümlülük </a:t>
            </a:r>
            <a:r>
              <a:rPr lang="tr-TR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oluşturulmuştur</a:t>
            </a:r>
            <a:r>
              <a:rPr lang="tr-TR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tr-TR" sz="20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tr-TR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tr-TR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 </a:t>
            </a:r>
            <a:r>
              <a:rPr lang="tr-TR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sayede öğrencilerin okula ve öğretmenlerine duydukları güven artırılmış, öğrencilerin ders başarılarının  olumlu yönde arttığı gözlenmiştir. </a:t>
            </a:r>
            <a:endParaRPr lang="tr-TR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64622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 descr="http://odsgm.meb.gov.tr/kurslar/img/sisbanner.jpg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351" y="1116272"/>
            <a:ext cx="11603440" cy="374233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299293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1999" cy="7083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24042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146412" y="1132764"/>
            <a:ext cx="9840035" cy="4596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Sayılar Konuşuyor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Destekleme 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 Yetiştirme Kurslarının başlamasından az önce sayın genel müdürümüz ve müsteşar yardımcımıza verdiğimiz raporda Bu kurslar ve testler sayesinde MEB’e gelecek öğrencilerin sayısını oran </a:t>
            </a:r>
            <a:r>
              <a:rPr lang="tr-T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olarak 8. sınıflarda  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% 70 olarak belirlemiştik. </a:t>
            </a:r>
            <a:r>
              <a:rPr lang="tr-T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1.175. 476  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öğrenciden bizim kurslarımıza gelen öğrenci sayısı 845.000 civarında, oran olarak da %</a:t>
            </a:r>
            <a:r>
              <a:rPr lang="tr-T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74 oranlarındadır</a:t>
            </a:r>
            <a:r>
              <a:rPr lang="tr-T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8. sınıflar itibariyle bu  hedefe ulaşılmıştır.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Toplamda 4.350.000 öğrenci kurslara katılmış, bu öğrencilerin yaklaşık  %45‘i MEB kurslarını tercih etmiş oldu. </a:t>
            </a:r>
            <a:r>
              <a:rPr lang="tr-T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 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durum doğru adımlar atıldığında </a:t>
            </a:r>
            <a:r>
              <a:rPr lang="tr-T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öğrencilerin, velilerin kazanılabileceğini bize göstermiştir. </a:t>
            </a:r>
            <a:endParaRPr lang="tr-T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6238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2169995" y="3244334"/>
            <a:ext cx="813406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KAZANIM KAVRAMA TESTLERİ NEDİR?</a:t>
            </a:r>
            <a:endParaRPr lang="tr-TR" sz="3600" b="1" dirty="0"/>
          </a:p>
        </p:txBody>
      </p:sp>
    </p:spTree>
    <p:extLst>
      <p:ext uri="{BB962C8B-B14F-4D97-AF65-F5344CB8AC3E}">
        <p14:creationId xmlns:p14="http://schemas.microsoft.com/office/powerpoint/2010/main" val="1831611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1182</TotalTime>
  <Words>1113</Words>
  <Application>Microsoft Office PowerPoint</Application>
  <PresentationFormat>Geniş ekran</PresentationFormat>
  <Paragraphs>162</Paragraphs>
  <Slides>30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30</vt:i4>
      </vt:variant>
    </vt:vector>
  </HeadingPairs>
  <TitlesOfParts>
    <vt:vector size="36" baseType="lpstr">
      <vt:lpstr>Arial</vt:lpstr>
      <vt:lpstr>Calibri</vt:lpstr>
      <vt:lpstr>Constantia</vt:lpstr>
      <vt:lpstr>Times New Roman</vt:lpstr>
      <vt:lpstr>Wingdings 2</vt:lpstr>
      <vt:lpstr>Akış</vt:lpstr>
      <vt:lpstr>DYK Ders İçerikleri ve Kazanım Kavram Testlerinin Uygulanması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>SilentAll Team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TEOG 2. DÖNEM</dc:title>
  <dc:creator>İsa GÜNDOĞMUŞ</dc:creator>
  <cp:lastModifiedBy>Test-1</cp:lastModifiedBy>
  <cp:revision>161</cp:revision>
  <dcterms:created xsi:type="dcterms:W3CDTF">2014-10-16T12:27:49Z</dcterms:created>
  <dcterms:modified xsi:type="dcterms:W3CDTF">2015-12-01T08:59:50Z</dcterms:modified>
</cp:coreProperties>
</file>